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6" r:id="rId2"/>
    <p:sldId id="257" r:id="rId3"/>
    <p:sldId id="259" r:id="rId4"/>
    <p:sldId id="258" r:id="rId5"/>
    <p:sldId id="260" r:id="rId6"/>
    <p:sldId id="261" r:id="rId7"/>
    <p:sldId id="2142534481" r:id="rId8"/>
    <p:sldId id="28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142534484" r:id="rId24"/>
    <p:sldId id="2142534487" r:id="rId25"/>
    <p:sldId id="2142534488" r:id="rId26"/>
    <p:sldId id="2142534489" r:id="rId27"/>
    <p:sldId id="2142534490" r:id="rId28"/>
    <p:sldId id="2142534491" r:id="rId29"/>
    <p:sldId id="2142534492" r:id="rId30"/>
    <p:sldId id="2142534493" r:id="rId31"/>
    <p:sldId id="2142534494" r:id="rId32"/>
    <p:sldId id="2142534495" r:id="rId33"/>
    <p:sldId id="2142534496" r:id="rId34"/>
    <p:sldId id="2142534497" r:id="rId35"/>
    <p:sldId id="2142534498" r:id="rId36"/>
    <p:sldId id="276" r:id="rId37"/>
    <p:sldId id="277" r:id="rId38"/>
    <p:sldId id="278" r:id="rId39"/>
    <p:sldId id="346" r:id="rId40"/>
    <p:sldId id="362" r:id="rId41"/>
    <p:sldId id="361" r:id="rId42"/>
    <p:sldId id="324" r:id="rId43"/>
    <p:sldId id="293" r:id="rId44"/>
    <p:sldId id="294" r:id="rId45"/>
    <p:sldId id="295" r:id="rId46"/>
    <p:sldId id="296" r:id="rId47"/>
    <p:sldId id="297" r:id="rId48"/>
    <p:sldId id="298" r:id="rId49"/>
    <p:sldId id="299" r:id="rId50"/>
  </p:sldIdLst>
  <p:sldSz cx="18288000" cy="10287000"/>
  <p:notesSz cx="6858000" cy="9144000"/>
  <p:embeddedFontLst>
    <p:embeddedFont>
      <p:font typeface="Arimo" panose="020B0604020202020204" charset="0"/>
      <p:regular r:id="rId52"/>
    </p:embeddedFont>
    <p:embeddedFont>
      <p:font typeface="Arimo Bold" panose="020B0604020202020204" charset="0"/>
      <p:regular r:id="rId53"/>
      <p:bold r:id="rId54"/>
    </p:embeddedFont>
    <p:embeddedFont>
      <p:font typeface="Calibri" panose="020F0502020204030204" pitchFamily="34" charset="0"/>
      <p:regular r:id="rId55"/>
      <p:bold r:id="rId56"/>
      <p:italic r:id="rId57"/>
      <p:boldItalic r:id="rId58"/>
    </p:embeddedFont>
    <p:embeddedFont>
      <p:font typeface="Cambria Math" panose="02040503050406030204" pitchFamily="18" charset="0"/>
      <p:regular r:id="rId59"/>
    </p:embeddedFont>
    <p:embeddedFont>
      <p:font typeface="Century Gothic" panose="020B0502020202020204" pitchFamily="34" charset="0"/>
      <p:regular r:id="rId60"/>
      <p:bold r:id="rId61"/>
      <p:italic r:id="rId62"/>
      <p:boldItalic r:id="rId63"/>
    </p:embeddedFont>
    <p:embeddedFont>
      <p:font typeface="IBM Plex Sans" panose="020B0503050203000203" pitchFamily="34" charset="0"/>
      <p:regular r:id="rId64"/>
      <p:bold r:id="rId65"/>
      <p:italic r:id="rId66"/>
      <p:boldItalic r:id="rId67"/>
    </p:embeddedFont>
    <p:embeddedFont>
      <p:font typeface="IBM Plex Sans Light" panose="020B0403050203000203" pitchFamily="34" charset="0"/>
      <p:regular r:id="rId68"/>
      <p:italic r:id="rId69"/>
    </p:embeddedFont>
    <p:embeddedFont>
      <p:font typeface="Open Sauce" panose="020B0604020202020204" charset="0"/>
      <p:regular r:id="rId70"/>
    </p:embeddedFont>
    <p:embeddedFont>
      <p:font typeface="Open Sauce Bold" panose="020B0604020202020204" charset="0"/>
      <p:regular r:id="rId71"/>
      <p:bold r:id="rId72"/>
    </p:embeddedFont>
    <p:embeddedFont>
      <p:font typeface="Roboto" panose="02000000000000000000" pitchFamily="2" charset="0"/>
      <p:regular r:id="rId73"/>
      <p:bold r:id="rId74"/>
      <p:italic r:id="rId75"/>
      <p:boldItalic r:id="rId76"/>
    </p:embeddedFont>
    <p:embeddedFont>
      <p:font typeface="Roboto Bold" panose="02000000000000000000" pitchFamily="2" charset="0"/>
      <p:regular r:id="rId77"/>
      <p:bold r:id="rId78"/>
    </p:embeddedFont>
    <p:embeddedFont>
      <p:font typeface="Roboto Italics" panose="020B0604020202020204" charset="0"/>
      <p:regular r:id="rId79"/>
      <p:italic r:id="rId80"/>
    </p:embeddedFont>
    <p:embeddedFont>
      <p:font typeface="Titillium Web" panose="00000500000000000000" pitchFamily="2" charset="0"/>
      <p:regular r:id="rId81"/>
      <p:bold r:id="rId82"/>
      <p:italic r:id="rId83"/>
      <p:boldItalic r:id="rId84"/>
    </p:embeddedFont>
    <p:embeddedFont>
      <p:font typeface="Titillium Web Light" panose="00000400000000000000" pitchFamily="2" charset="0"/>
      <p:regular r:id="rId85"/>
      <p:italic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9807C0-4C2A-8840-8463-9C29D46D58ED}" v="5" dt="2022-11-25T19:16:07.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4"/>
  </p:normalViewPr>
  <p:slideViewPr>
    <p:cSldViewPr snapToGrid="0">
      <p:cViewPr varScale="1">
        <p:scale>
          <a:sx n="80" d="100"/>
          <a:sy n="80" d="100"/>
        </p:scale>
        <p:origin x="384" y="2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5.fntdata"/><Relationship Id="rId87" Type="http://schemas.openxmlformats.org/officeDocument/2006/relationships/presProps" Target="presProps.xml"/><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315CD3-CC0F-4210-9CC2-35311515B8BE}"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CA"/>
        </a:p>
      </dgm:t>
    </dgm:pt>
    <dgm:pt modelId="{3B8DA07C-DF95-4233-94E3-A18D888CDB91}">
      <dgm:prSet/>
      <dgm:spPr>
        <a:xfrm>
          <a:off x="249349" y="728662"/>
          <a:ext cx="2207499" cy="971550"/>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CA" b="1" i="0">
              <a:solidFill>
                <a:srgbClr val="FFFFFF"/>
              </a:solidFill>
              <a:latin typeface="Arial"/>
              <a:ea typeface="+mn-ea"/>
              <a:cs typeface="+mn-cs"/>
            </a:rPr>
            <a:t>Extract Tag</a:t>
          </a:r>
          <a:r>
            <a:rPr lang="en-US" b="1" i="0">
              <a:solidFill>
                <a:srgbClr val="FFFFFF"/>
              </a:solidFill>
              <a:latin typeface="Arial"/>
              <a:ea typeface="+mn-ea"/>
              <a:cs typeface="+mn-cs"/>
            </a:rPr>
            <a:t> Vector</a:t>
          </a:r>
          <a:endParaRPr lang="en-CA">
            <a:solidFill>
              <a:srgbClr val="FFFFFF"/>
            </a:solidFill>
            <a:latin typeface="Arial"/>
            <a:ea typeface="+mn-ea"/>
            <a:cs typeface="+mn-cs"/>
          </a:endParaRPr>
        </a:p>
      </dgm:t>
    </dgm:pt>
    <dgm:pt modelId="{A8455DFA-4D5A-4F79-AA34-0B679C6308D2}" type="parTrans" cxnId="{B80BBDD1-C3A7-47B3-8BA7-51950F1F6624}">
      <dgm:prSet/>
      <dgm:spPr/>
      <dgm:t>
        <a:bodyPr/>
        <a:lstStyle/>
        <a:p>
          <a:endParaRPr lang="en-CA"/>
        </a:p>
      </dgm:t>
    </dgm:pt>
    <dgm:pt modelId="{0A17D6F3-BCC4-41E0-A270-6432ED1622BA}" type="sibTrans" cxnId="{B80BBDD1-C3A7-47B3-8BA7-51950F1F6624}">
      <dgm:prSet/>
      <dgm:spPr/>
      <dgm:t>
        <a:bodyPr/>
        <a:lstStyle/>
        <a:p>
          <a:endParaRPr lang="en-CA"/>
        </a:p>
      </dgm:t>
    </dgm:pt>
    <dgm:pt modelId="{B3259AEC-3FBB-40C0-B538-CA482D1AF6B0}">
      <dgm:prSet/>
      <dgm:spPr>
        <a:xfrm>
          <a:off x="2575415" y="728662"/>
          <a:ext cx="2207499" cy="971550"/>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CA" b="1" i="0">
              <a:solidFill>
                <a:srgbClr val="FFFFFF"/>
              </a:solidFill>
              <a:latin typeface="Arial"/>
              <a:ea typeface="+mn-ea"/>
              <a:cs typeface="+mn-cs"/>
            </a:rPr>
            <a:t>Compute Proportional Distance</a:t>
          </a:r>
          <a:endParaRPr lang="en-CA">
            <a:solidFill>
              <a:srgbClr val="FFFFFF"/>
            </a:solidFill>
            <a:latin typeface="Arial"/>
            <a:ea typeface="+mn-ea"/>
            <a:cs typeface="+mn-cs"/>
          </a:endParaRPr>
        </a:p>
      </dgm:t>
    </dgm:pt>
    <dgm:pt modelId="{3521A233-47F1-4C39-A409-EC9CEC3918C2}" type="parTrans" cxnId="{54951354-D32C-49E3-A806-15BC9A4886FD}">
      <dgm:prSet/>
      <dgm:spPr/>
      <dgm:t>
        <a:bodyPr/>
        <a:lstStyle/>
        <a:p>
          <a:endParaRPr lang="en-CA"/>
        </a:p>
      </dgm:t>
    </dgm:pt>
    <dgm:pt modelId="{36DEDA3E-387C-4DA7-B52E-3FDDC6CB7352}" type="sibTrans" cxnId="{54951354-D32C-49E3-A806-15BC9A4886FD}">
      <dgm:prSet/>
      <dgm:spPr/>
      <dgm:t>
        <a:bodyPr/>
        <a:lstStyle/>
        <a:p>
          <a:endParaRPr lang="en-CA"/>
        </a:p>
      </dgm:t>
    </dgm:pt>
    <dgm:pt modelId="{EDD1CA15-023E-46AD-BE3B-D23CA3D1ADDF}">
      <dgm:prSet/>
      <dgm:spPr>
        <a:xfrm>
          <a:off x="4901482" y="728662"/>
          <a:ext cx="2207499" cy="971550"/>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CA" b="1" i="0">
              <a:solidFill>
                <a:srgbClr val="FFFFFF"/>
              </a:solidFill>
              <a:latin typeface="Arial"/>
              <a:ea typeface="+mn-ea"/>
              <a:cs typeface="+mn-cs"/>
            </a:rPr>
            <a:t>Cluster Similar Attacks</a:t>
          </a:r>
          <a:endParaRPr lang="en-CA">
            <a:solidFill>
              <a:srgbClr val="FFFFFF"/>
            </a:solidFill>
            <a:latin typeface="Arial"/>
            <a:ea typeface="+mn-ea"/>
            <a:cs typeface="+mn-cs"/>
          </a:endParaRPr>
        </a:p>
      </dgm:t>
    </dgm:pt>
    <dgm:pt modelId="{14F51DB5-1E7B-4784-B38C-1429C4E69944}" type="parTrans" cxnId="{8E7DE818-8C81-4C34-AD1A-D67C2F2A014E}">
      <dgm:prSet/>
      <dgm:spPr/>
      <dgm:t>
        <a:bodyPr/>
        <a:lstStyle/>
        <a:p>
          <a:endParaRPr lang="en-CA"/>
        </a:p>
      </dgm:t>
    </dgm:pt>
    <dgm:pt modelId="{B793EDEE-D39B-44BE-90FB-ADF673521DB4}" type="sibTrans" cxnId="{8E7DE818-8C81-4C34-AD1A-D67C2F2A014E}">
      <dgm:prSet/>
      <dgm:spPr/>
      <dgm:t>
        <a:bodyPr/>
        <a:lstStyle/>
        <a:p>
          <a:endParaRPr lang="en-CA"/>
        </a:p>
      </dgm:t>
    </dgm:pt>
    <dgm:pt modelId="{3B532EEE-90B1-4C36-A531-0561BFBCCB6E}" type="pres">
      <dgm:prSet presAssocID="{B6315CD3-CC0F-4210-9CC2-35311515B8BE}" presName="CompostProcess" presStyleCnt="0">
        <dgm:presLayoutVars>
          <dgm:dir/>
          <dgm:resizeHandles val="exact"/>
        </dgm:presLayoutVars>
      </dgm:prSet>
      <dgm:spPr/>
    </dgm:pt>
    <dgm:pt modelId="{BE43BB6A-A8D0-4749-843B-4E1CCC3D870E}" type="pres">
      <dgm:prSet presAssocID="{B6315CD3-CC0F-4210-9CC2-35311515B8BE}" presName="arrow" presStyleLbl="bgShp" presStyleIdx="0" presStyleCnt="1" custScaleX="117647"/>
      <dgm:spPr>
        <a:xfrm>
          <a:off x="551874" y="0"/>
          <a:ext cx="6254581" cy="2428875"/>
        </a:xfrm>
        <a:prstGeom prst="rightArrow">
          <a:avLst/>
        </a:prstGeom>
        <a:solidFill>
          <a:srgbClr val="3A81BA">
            <a:tint val="40000"/>
            <a:hueOff val="0"/>
            <a:satOff val="0"/>
            <a:lumOff val="0"/>
            <a:alphaOff val="0"/>
          </a:srgbClr>
        </a:solidFill>
        <a:ln>
          <a:noFill/>
        </a:ln>
        <a:effectLst/>
      </dgm:spPr>
    </dgm:pt>
    <dgm:pt modelId="{0429DFE3-762D-4B5C-8967-276A3C0CD132}" type="pres">
      <dgm:prSet presAssocID="{B6315CD3-CC0F-4210-9CC2-35311515B8BE}" presName="linearProcess" presStyleCnt="0"/>
      <dgm:spPr/>
    </dgm:pt>
    <dgm:pt modelId="{8B6DE885-F1ED-4C22-8DA1-C6D780E79DB7}" type="pres">
      <dgm:prSet presAssocID="{3B8DA07C-DF95-4233-94E3-A18D888CDB91}" presName="textNode" presStyleLbl="node1" presStyleIdx="0" presStyleCnt="3">
        <dgm:presLayoutVars>
          <dgm:bulletEnabled val="1"/>
        </dgm:presLayoutVars>
      </dgm:prSet>
      <dgm:spPr/>
    </dgm:pt>
    <dgm:pt modelId="{A5BB32C6-A63A-4491-932D-661F84A7E792}" type="pres">
      <dgm:prSet presAssocID="{0A17D6F3-BCC4-41E0-A270-6432ED1622BA}" presName="sibTrans" presStyleCnt="0"/>
      <dgm:spPr/>
    </dgm:pt>
    <dgm:pt modelId="{9BE71213-9D2D-4240-96CC-95F21A4FFFE5}" type="pres">
      <dgm:prSet presAssocID="{B3259AEC-3FBB-40C0-B538-CA482D1AF6B0}" presName="textNode" presStyleLbl="node1" presStyleIdx="1" presStyleCnt="3">
        <dgm:presLayoutVars>
          <dgm:bulletEnabled val="1"/>
        </dgm:presLayoutVars>
      </dgm:prSet>
      <dgm:spPr/>
    </dgm:pt>
    <dgm:pt modelId="{A750D613-07E1-47D3-9F09-760048971451}" type="pres">
      <dgm:prSet presAssocID="{36DEDA3E-387C-4DA7-B52E-3FDDC6CB7352}" presName="sibTrans" presStyleCnt="0"/>
      <dgm:spPr/>
    </dgm:pt>
    <dgm:pt modelId="{8C9B8B1A-C51F-4EFC-A2AB-3F750EB2FECE}" type="pres">
      <dgm:prSet presAssocID="{EDD1CA15-023E-46AD-BE3B-D23CA3D1ADDF}" presName="textNode" presStyleLbl="node1" presStyleIdx="2" presStyleCnt="3" custScaleX="81171">
        <dgm:presLayoutVars>
          <dgm:bulletEnabled val="1"/>
        </dgm:presLayoutVars>
      </dgm:prSet>
      <dgm:spPr/>
    </dgm:pt>
  </dgm:ptLst>
  <dgm:cxnLst>
    <dgm:cxn modelId="{D23CE604-392B-4700-88A2-957093370463}" type="presOf" srcId="{EDD1CA15-023E-46AD-BE3B-D23CA3D1ADDF}" destId="{8C9B8B1A-C51F-4EFC-A2AB-3F750EB2FECE}" srcOrd="0" destOrd="0" presId="urn:microsoft.com/office/officeart/2005/8/layout/hProcess9"/>
    <dgm:cxn modelId="{8E7DE818-8C81-4C34-AD1A-D67C2F2A014E}" srcId="{B6315CD3-CC0F-4210-9CC2-35311515B8BE}" destId="{EDD1CA15-023E-46AD-BE3B-D23CA3D1ADDF}" srcOrd="2" destOrd="0" parTransId="{14F51DB5-1E7B-4784-B38C-1429C4E69944}" sibTransId="{B793EDEE-D39B-44BE-90FB-ADF673521DB4}"/>
    <dgm:cxn modelId="{97C1501B-9CA4-4656-9BA2-D2879D303950}" type="presOf" srcId="{3B8DA07C-DF95-4233-94E3-A18D888CDB91}" destId="{8B6DE885-F1ED-4C22-8DA1-C6D780E79DB7}" srcOrd="0" destOrd="0" presId="urn:microsoft.com/office/officeart/2005/8/layout/hProcess9"/>
    <dgm:cxn modelId="{36676C30-27E3-4929-BC23-BDAA3C8D2C03}" type="presOf" srcId="{B6315CD3-CC0F-4210-9CC2-35311515B8BE}" destId="{3B532EEE-90B1-4C36-A531-0561BFBCCB6E}" srcOrd="0" destOrd="0" presId="urn:microsoft.com/office/officeart/2005/8/layout/hProcess9"/>
    <dgm:cxn modelId="{26658943-D974-4508-AD54-EE24D25B8708}" type="presOf" srcId="{B3259AEC-3FBB-40C0-B538-CA482D1AF6B0}" destId="{9BE71213-9D2D-4240-96CC-95F21A4FFFE5}" srcOrd="0" destOrd="0" presId="urn:microsoft.com/office/officeart/2005/8/layout/hProcess9"/>
    <dgm:cxn modelId="{54951354-D32C-49E3-A806-15BC9A4886FD}" srcId="{B6315CD3-CC0F-4210-9CC2-35311515B8BE}" destId="{B3259AEC-3FBB-40C0-B538-CA482D1AF6B0}" srcOrd="1" destOrd="0" parTransId="{3521A233-47F1-4C39-A409-EC9CEC3918C2}" sibTransId="{36DEDA3E-387C-4DA7-B52E-3FDDC6CB7352}"/>
    <dgm:cxn modelId="{B80BBDD1-C3A7-47B3-8BA7-51950F1F6624}" srcId="{B6315CD3-CC0F-4210-9CC2-35311515B8BE}" destId="{3B8DA07C-DF95-4233-94E3-A18D888CDB91}" srcOrd="0" destOrd="0" parTransId="{A8455DFA-4D5A-4F79-AA34-0B679C6308D2}" sibTransId="{0A17D6F3-BCC4-41E0-A270-6432ED1622BA}"/>
    <dgm:cxn modelId="{041FF94B-37F2-4F81-9999-F2F9F6F951AE}" type="presParOf" srcId="{3B532EEE-90B1-4C36-A531-0561BFBCCB6E}" destId="{BE43BB6A-A8D0-4749-843B-4E1CCC3D870E}" srcOrd="0" destOrd="0" presId="urn:microsoft.com/office/officeart/2005/8/layout/hProcess9"/>
    <dgm:cxn modelId="{E7057A57-D9CE-4632-9911-07F73269330F}" type="presParOf" srcId="{3B532EEE-90B1-4C36-A531-0561BFBCCB6E}" destId="{0429DFE3-762D-4B5C-8967-276A3C0CD132}" srcOrd="1" destOrd="0" presId="urn:microsoft.com/office/officeart/2005/8/layout/hProcess9"/>
    <dgm:cxn modelId="{8E084816-5EE9-4455-A3E3-F28E824355BF}" type="presParOf" srcId="{0429DFE3-762D-4B5C-8967-276A3C0CD132}" destId="{8B6DE885-F1ED-4C22-8DA1-C6D780E79DB7}" srcOrd="0" destOrd="0" presId="urn:microsoft.com/office/officeart/2005/8/layout/hProcess9"/>
    <dgm:cxn modelId="{99EC8709-B35B-49AF-9F46-C63268CAF160}" type="presParOf" srcId="{0429DFE3-762D-4B5C-8967-276A3C0CD132}" destId="{A5BB32C6-A63A-4491-932D-661F84A7E792}" srcOrd="1" destOrd="0" presId="urn:microsoft.com/office/officeart/2005/8/layout/hProcess9"/>
    <dgm:cxn modelId="{39740BA2-180C-49DB-AD22-3AD6F9A0F363}" type="presParOf" srcId="{0429DFE3-762D-4B5C-8967-276A3C0CD132}" destId="{9BE71213-9D2D-4240-96CC-95F21A4FFFE5}" srcOrd="2" destOrd="0" presId="urn:microsoft.com/office/officeart/2005/8/layout/hProcess9"/>
    <dgm:cxn modelId="{1BBB9258-9DBE-4C9E-886A-79AB6B870CDB}" type="presParOf" srcId="{0429DFE3-762D-4B5C-8967-276A3C0CD132}" destId="{A750D613-07E1-47D3-9F09-760048971451}" srcOrd="3" destOrd="0" presId="urn:microsoft.com/office/officeart/2005/8/layout/hProcess9"/>
    <dgm:cxn modelId="{5A7A8B24-9F24-433E-842C-ECFD5D1DFA64}" type="presParOf" srcId="{0429DFE3-762D-4B5C-8967-276A3C0CD132}" destId="{8C9B8B1A-C51F-4EFC-A2AB-3F750EB2FECE}"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315CD3-CC0F-4210-9CC2-35311515B8BE}"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CA"/>
        </a:p>
      </dgm:t>
    </dgm:pt>
    <dgm:pt modelId="{3B8DA07C-DF95-4233-94E3-A18D888CDB91}">
      <dgm:prSet/>
      <dgm:spPr>
        <a:xfrm>
          <a:off x="1848" y="728662"/>
          <a:ext cx="2360403" cy="971550"/>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US" b="1" i="0">
              <a:solidFill>
                <a:srgbClr val="FFFFFF"/>
              </a:solidFill>
              <a:latin typeface="Arial"/>
              <a:ea typeface="+mn-ea"/>
              <a:cs typeface="+mn-cs"/>
            </a:rPr>
            <a:t>Words Parser</a:t>
          </a:r>
          <a:endParaRPr lang="en-CA">
            <a:solidFill>
              <a:srgbClr val="FFFFFF"/>
            </a:solidFill>
            <a:latin typeface="Arial"/>
            <a:ea typeface="+mn-ea"/>
            <a:cs typeface="+mn-cs"/>
          </a:endParaRPr>
        </a:p>
      </dgm:t>
    </dgm:pt>
    <dgm:pt modelId="{A8455DFA-4D5A-4F79-AA34-0B679C6308D2}" type="parTrans" cxnId="{B80BBDD1-C3A7-47B3-8BA7-51950F1F6624}">
      <dgm:prSet/>
      <dgm:spPr/>
      <dgm:t>
        <a:bodyPr/>
        <a:lstStyle/>
        <a:p>
          <a:endParaRPr lang="en-CA"/>
        </a:p>
      </dgm:t>
    </dgm:pt>
    <dgm:pt modelId="{0A17D6F3-BCC4-41E0-A270-6432ED1622BA}" type="sibTrans" cxnId="{B80BBDD1-C3A7-47B3-8BA7-51950F1F6624}">
      <dgm:prSet/>
      <dgm:spPr/>
      <dgm:t>
        <a:bodyPr/>
        <a:lstStyle/>
        <a:p>
          <a:endParaRPr lang="en-CA"/>
        </a:p>
      </dgm:t>
    </dgm:pt>
    <dgm:pt modelId="{B3259AEC-3FBB-40C0-B538-CA482D1AF6B0}">
      <dgm:prSet/>
      <dgm:spPr>
        <a:xfrm>
          <a:off x="2498963" y="728662"/>
          <a:ext cx="2360403" cy="971550"/>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CA">
              <a:solidFill>
                <a:srgbClr val="FFFFFF"/>
              </a:solidFill>
              <a:latin typeface="Arial"/>
              <a:ea typeface="+mn-ea"/>
              <a:cs typeface="+mn-cs"/>
            </a:rPr>
            <a:t>Words Vectorization</a:t>
          </a:r>
        </a:p>
      </dgm:t>
    </dgm:pt>
    <dgm:pt modelId="{3521A233-47F1-4C39-A409-EC9CEC3918C2}" type="parTrans" cxnId="{54951354-D32C-49E3-A806-15BC9A4886FD}">
      <dgm:prSet/>
      <dgm:spPr/>
      <dgm:t>
        <a:bodyPr/>
        <a:lstStyle/>
        <a:p>
          <a:endParaRPr lang="en-CA"/>
        </a:p>
      </dgm:t>
    </dgm:pt>
    <dgm:pt modelId="{36DEDA3E-387C-4DA7-B52E-3FDDC6CB7352}" type="sibTrans" cxnId="{54951354-D32C-49E3-A806-15BC9A4886FD}">
      <dgm:prSet/>
      <dgm:spPr/>
      <dgm:t>
        <a:bodyPr/>
        <a:lstStyle/>
        <a:p>
          <a:endParaRPr lang="en-CA"/>
        </a:p>
      </dgm:t>
    </dgm:pt>
    <dgm:pt modelId="{EDD1CA15-023E-46AD-BE3B-D23CA3D1ADDF}">
      <dgm:prSet/>
      <dgm:spPr>
        <a:xfrm>
          <a:off x="4996078" y="728662"/>
          <a:ext cx="2360403" cy="971550"/>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r>
            <a:rPr lang="en-CA" b="1" i="0">
              <a:solidFill>
                <a:srgbClr val="FFFFFF"/>
              </a:solidFill>
              <a:latin typeface="Arial"/>
              <a:ea typeface="+mn-ea"/>
              <a:cs typeface="+mn-cs"/>
            </a:rPr>
            <a:t>Train a binary classifier</a:t>
          </a:r>
          <a:endParaRPr lang="en-CA">
            <a:solidFill>
              <a:srgbClr val="FFFFFF"/>
            </a:solidFill>
            <a:latin typeface="Arial"/>
            <a:ea typeface="+mn-ea"/>
            <a:cs typeface="+mn-cs"/>
          </a:endParaRPr>
        </a:p>
      </dgm:t>
    </dgm:pt>
    <dgm:pt modelId="{14F51DB5-1E7B-4784-B38C-1429C4E69944}" type="parTrans" cxnId="{8E7DE818-8C81-4C34-AD1A-D67C2F2A014E}">
      <dgm:prSet/>
      <dgm:spPr/>
      <dgm:t>
        <a:bodyPr/>
        <a:lstStyle/>
        <a:p>
          <a:endParaRPr lang="en-CA"/>
        </a:p>
      </dgm:t>
    </dgm:pt>
    <dgm:pt modelId="{B793EDEE-D39B-44BE-90FB-ADF673521DB4}" type="sibTrans" cxnId="{8E7DE818-8C81-4C34-AD1A-D67C2F2A014E}">
      <dgm:prSet/>
      <dgm:spPr/>
      <dgm:t>
        <a:bodyPr/>
        <a:lstStyle/>
        <a:p>
          <a:endParaRPr lang="en-CA"/>
        </a:p>
      </dgm:t>
    </dgm:pt>
    <dgm:pt modelId="{3B532EEE-90B1-4C36-A531-0561BFBCCB6E}" type="pres">
      <dgm:prSet presAssocID="{B6315CD3-CC0F-4210-9CC2-35311515B8BE}" presName="CompostProcess" presStyleCnt="0">
        <dgm:presLayoutVars>
          <dgm:dir/>
          <dgm:resizeHandles val="exact"/>
        </dgm:presLayoutVars>
      </dgm:prSet>
      <dgm:spPr/>
    </dgm:pt>
    <dgm:pt modelId="{BE43BB6A-A8D0-4749-843B-4E1CCC3D870E}" type="pres">
      <dgm:prSet presAssocID="{B6315CD3-CC0F-4210-9CC2-35311515B8BE}" presName="arrow" presStyleLbl="bgShp" presStyleIdx="0" presStyleCnt="1" custScaleX="117647"/>
      <dgm:spPr>
        <a:xfrm>
          <a:off x="551874" y="0"/>
          <a:ext cx="6254581" cy="2428875"/>
        </a:xfrm>
        <a:prstGeom prst="rightArrow">
          <a:avLst/>
        </a:prstGeom>
        <a:solidFill>
          <a:srgbClr val="3A81BA">
            <a:tint val="40000"/>
            <a:hueOff val="0"/>
            <a:satOff val="0"/>
            <a:lumOff val="0"/>
            <a:alphaOff val="0"/>
          </a:srgbClr>
        </a:solidFill>
        <a:ln>
          <a:noFill/>
        </a:ln>
        <a:effectLst/>
      </dgm:spPr>
    </dgm:pt>
    <dgm:pt modelId="{0429DFE3-762D-4B5C-8967-276A3C0CD132}" type="pres">
      <dgm:prSet presAssocID="{B6315CD3-CC0F-4210-9CC2-35311515B8BE}" presName="linearProcess" presStyleCnt="0"/>
      <dgm:spPr/>
    </dgm:pt>
    <dgm:pt modelId="{8B6DE885-F1ED-4C22-8DA1-C6D780E79DB7}" type="pres">
      <dgm:prSet presAssocID="{3B8DA07C-DF95-4233-94E3-A18D888CDB91}" presName="textNode" presStyleLbl="node1" presStyleIdx="0" presStyleCnt="3">
        <dgm:presLayoutVars>
          <dgm:bulletEnabled val="1"/>
        </dgm:presLayoutVars>
      </dgm:prSet>
      <dgm:spPr/>
    </dgm:pt>
    <dgm:pt modelId="{A5BB32C6-A63A-4491-932D-661F84A7E792}" type="pres">
      <dgm:prSet presAssocID="{0A17D6F3-BCC4-41E0-A270-6432ED1622BA}" presName="sibTrans" presStyleCnt="0"/>
      <dgm:spPr/>
    </dgm:pt>
    <dgm:pt modelId="{9BE71213-9D2D-4240-96CC-95F21A4FFFE5}" type="pres">
      <dgm:prSet presAssocID="{B3259AEC-3FBB-40C0-B538-CA482D1AF6B0}" presName="textNode" presStyleLbl="node1" presStyleIdx="1" presStyleCnt="3">
        <dgm:presLayoutVars>
          <dgm:bulletEnabled val="1"/>
        </dgm:presLayoutVars>
      </dgm:prSet>
      <dgm:spPr/>
    </dgm:pt>
    <dgm:pt modelId="{A750D613-07E1-47D3-9F09-760048971451}" type="pres">
      <dgm:prSet presAssocID="{36DEDA3E-387C-4DA7-B52E-3FDDC6CB7352}" presName="sibTrans" presStyleCnt="0"/>
      <dgm:spPr/>
    </dgm:pt>
    <dgm:pt modelId="{8C9B8B1A-C51F-4EFC-A2AB-3F750EB2FECE}" type="pres">
      <dgm:prSet presAssocID="{EDD1CA15-023E-46AD-BE3B-D23CA3D1ADDF}" presName="textNode" presStyleLbl="node1" presStyleIdx="2" presStyleCnt="3">
        <dgm:presLayoutVars>
          <dgm:bulletEnabled val="1"/>
        </dgm:presLayoutVars>
      </dgm:prSet>
      <dgm:spPr/>
    </dgm:pt>
  </dgm:ptLst>
  <dgm:cxnLst>
    <dgm:cxn modelId="{D23CE604-392B-4700-88A2-957093370463}" type="presOf" srcId="{EDD1CA15-023E-46AD-BE3B-D23CA3D1ADDF}" destId="{8C9B8B1A-C51F-4EFC-A2AB-3F750EB2FECE}" srcOrd="0" destOrd="0" presId="urn:microsoft.com/office/officeart/2005/8/layout/hProcess9"/>
    <dgm:cxn modelId="{8E7DE818-8C81-4C34-AD1A-D67C2F2A014E}" srcId="{B6315CD3-CC0F-4210-9CC2-35311515B8BE}" destId="{EDD1CA15-023E-46AD-BE3B-D23CA3D1ADDF}" srcOrd="2" destOrd="0" parTransId="{14F51DB5-1E7B-4784-B38C-1429C4E69944}" sibTransId="{B793EDEE-D39B-44BE-90FB-ADF673521DB4}"/>
    <dgm:cxn modelId="{97C1501B-9CA4-4656-9BA2-D2879D303950}" type="presOf" srcId="{3B8DA07C-DF95-4233-94E3-A18D888CDB91}" destId="{8B6DE885-F1ED-4C22-8DA1-C6D780E79DB7}" srcOrd="0" destOrd="0" presId="urn:microsoft.com/office/officeart/2005/8/layout/hProcess9"/>
    <dgm:cxn modelId="{36676C30-27E3-4929-BC23-BDAA3C8D2C03}" type="presOf" srcId="{B6315CD3-CC0F-4210-9CC2-35311515B8BE}" destId="{3B532EEE-90B1-4C36-A531-0561BFBCCB6E}" srcOrd="0" destOrd="0" presId="urn:microsoft.com/office/officeart/2005/8/layout/hProcess9"/>
    <dgm:cxn modelId="{26658943-D974-4508-AD54-EE24D25B8708}" type="presOf" srcId="{B3259AEC-3FBB-40C0-B538-CA482D1AF6B0}" destId="{9BE71213-9D2D-4240-96CC-95F21A4FFFE5}" srcOrd="0" destOrd="0" presId="urn:microsoft.com/office/officeart/2005/8/layout/hProcess9"/>
    <dgm:cxn modelId="{54951354-D32C-49E3-A806-15BC9A4886FD}" srcId="{B6315CD3-CC0F-4210-9CC2-35311515B8BE}" destId="{B3259AEC-3FBB-40C0-B538-CA482D1AF6B0}" srcOrd="1" destOrd="0" parTransId="{3521A233-47F1-4C39-A409-EC9CEC3918C2}" sibTransId="{36DEDA3E-387C-4DA7-B52E-3FDDC6CB7352}"/>
    <dgm:cxn modelId="{B80BBDD1-C3A7-47B3-8BA7-51950F1F6624}" srcId="{B6315CD3-CC0F-4210-9CC2-35311515B8BE}" destId="{3B8DA07C-DF95-4233-94E3-A18D888CDB91}" srcOrd="0" destOrd="0" parTransId="{A8455DFA-4D5A-4F79-AA34-0B679C6308D2}" sibTransId="{0A17D6F3-BCC4-41E0-A270-6432ED1622BA}"/>
    <dgm:cxn modelId="{041FF94B-37F2-4F81-9999-F2F9F6F951AE}" type="presParOf" srcId="{3B532EEE-90B1-4C36-A531-0561BFBCCB6E}" destId="{BE43BB6A-A8D0-4749-843B-4E1CCC3D870E}" srcOrd="0" destOrd="0" presId="urn:microsoft.com/office/officeart/2005/8/layout/hProcess9"/>
    <dgm:cxn modelId="{E7057A57-D9CE-4632-9911-07F73269330F}" type="presParOf" srcId="{3B532EEE-90B1-4C36-A531-0561BFBCCB6E}" destId="{0429DFE3-762D-4B5C-8967-276A3C0CD132}" srcOrd="1" destOrd="0" presId="urn:microsoft.com/office/officeart/2005/8/layout/hProcess9"/>
    <dgm:cxn modelId="{8E084816-5EE9-4455-A3E3-F28E824355BF}" type="presParOf" srcId="{0429DFE3-762D-4B5C-8967-276A3C0CD132}" destId="{8B6DE885-F1ED-4C22-8DA1-C6D780E79DB7}" srcOrd="0" destOrd="0" presId="urn:microsoft.com/office/officeart/2005/8/layout/hProcess9"/>
    <dgm:cxn modelId="{99EC8709-B35B-49AF-9F46-C63268CAF160}" type="presParOf" srcId="{0429DFE3-762D-4B5C-8967-276A3C0CD132}" destId="{A5BB32C6-A63A-4491-932D-661F84A7E792}" srcOrd="1" destOrd="0" presId="urn:microsoft.com/office/officeart/2005/8/layout/hProcess9"/>
    <dgm:cxn modelId="{39740BA2-180C-49DB-AD22-3AD6F9A0F363}" type="presParOf" srcId="{0429DFE3-762D-4B5C-8967-276A3C0CD132}" destId="{9BE71213-9D2D-4240-96CC-95F21A4FFFE5}" srcOrd="2" destOrd="0" presId="urn:microsoft.com/office/officeart/2005/8/layout/hProcess9"/>
    <dgm:cxn modelId="{1BBB9258-9DBE-4C9E-886A-79AB6B870CDB}" type="presParOf" srcId="{0429DFE3-762D-4B5C-8967-276A3C0CD132}" destId="{A750D613-07E1-47D3-9F09-760048971451}" srcOrd="3" destOrd="0" presId="urn:microsoft.com/office/officeart/2005/8/layout/hProcess9"/>
    <dgm:cxn modelId="{5A7A8B24-9F24-433E-842C-ECFD5D1DFA64}" type="presParOf" srcId="{0429DFE3-762D-4B5C-8967-276A3C0CD132}" destId="{8C9B8B1A-C51F-4EFC-A2AB-3F750EB2FECE}"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3BB6A-A8D0-4749-843B-4E1CCC3D870E}">
      <dsp:nvSpPr>
        <dsp:cNvPr id="0" name=""/>
        <dsp:cNvSpPr/>
      </dsp:nvSpPr>
      <dsp:spPr>
        <a:xfrm>
          <a:off x="3" y="0"/>
          <a:ext cx="15939727" cy="3643313"/>
        </a:xfrm>
        <a:prstGeom prst="rightArrow">
          <a:avLst/>
        </a:prstGeom>
        <a:solidFill>
          <a:srgbClr val="3A81BA">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B6DE885-F1ED-4C22-8DA1-C6D780E79DB7}">
      <dsp:nvSpPr>
        <dsp:cNvPr id="0" name=""/>
        <dsp:cNvSpPr/>
      </dsp:nvSpPr>
      <dsp:spPr>
        <a:xfrm>
          <a:off x="3026" y="1092993"/>
          <a:ext cx="5424416" cy="1457325"/>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CA" sz="3700" b="1" i="0" kern="1200">
              <a:solidFill>
                <a:srgbClr val="FFFFFF"/>
              </a:solidFill>
              <a:latin typeface="Arial"/>
              <a:ea typeface="+mn-ea"/>
              <a:cs typeface="+mn-cs"/>
            </a:rPr>
            <a:t>Extract Tag</a:t>
          </a:r>
          <a:r>
            <a:rPr lang="en-US" sz="3700" b="1" i="0" kern="1200">
              <a:solidFill>
                <a:srgbClr val="FFFFFF"/>
              </a:solidFill>
              <a:latin typeface="Arial"/>
              <a:ea typeface="+mn-ea"/>
              <a:cs typeface="+mn-cs"/>
            </a:rPr>
            <a:t> Vector</a:t>
          </a:r>
          <a:endParaRPr lang="en-CA" sz="3700" kern="1200">
            <a:solidFill>
              <a:srgbClr val="FFFFFF"/>
            </a:solidFill>
            <a:latin typeface="Arial"/>
            <a:ea typeface="+mn-ea"/>
            <a:cs typeface="+mn-cs"/>
          </a:endParaRPr>
        </a:p>
      </dsp:txBody>
      <dsp:txXfrm>
        <a:off x="74167" y="1164134"/>
        <a:ext cx="5282134" cy="1315043"/>
      </dsp:txXfrm>
    </dsp:sp>
    <dsp:sp modelId="{9BE71213-9D2D-4240-96CC-95F21A4FFFE5}">
      <dsp:nvSpPr>
        <dsp:cNvPr id="0" name=""/>
        <dsp:cNvSpPr/>
      </dsp:nvSpPr>
      <dsp:spPr>
        <a:xfrm>
          <a:off x="5768341" y="1092993"/>
          <a:ext cx="5424416" cy="1457325"/>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CA" sz="3700" b="1" i="0" kern="1200">
              <a:solidFill>
                <a:srgbClr val="FFFFFF"/>
              </a:solidFill>
              <a:latin typeface="Arial"/>
              <a:ea typeface="+mn-ea"/>
              <a:cs typeface="+mn-cs"/>
            </a:rPr>
            <a:t>Compute Proportional Distance</a:t>
          </a:r>
          <a:endParaRPr lang="en-CA" sz="3700" kern="1200">
            <a:solidFill>
              <a:srgbClr val="FFFFFF"/>
            </a:solidFill>
            <a:latin typeface="Arial"/>
            <a:ea typeface="+mn-ea"/>
            <a:cs typeface="+mn-cs"/>
          </a:endParaRPr>
        </a:p>
      </dsp:txBody>
      <dsp:txXfrm>
        <a:off x="5839482" y="1164134"/>
        <a:ext cx="5282134" cy="1315043"/>
      </dsp:txXfrm>
    </dsp:sp>
    <dsp:sp modelId="{8C9B8B1A-C51F-4EFC-A2AB-3F750EB2FECE}">
      <dsp:nvSpPr>
        <dsp:cNvPr id="0" name=""/>
        <dsp:cNvSpPr/>
      </dsp:nvSpPr>
      <dsp:spPr>
        <a:xfrm>
          <a:off x="11533655" y="1092993"/>
          <a:ext cx="4403052" cy="1457325"/>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CA" sz="3700" b="1" i="0" kern="1200">
              <a:solidFill>
                <a:srgbClr val="FFFFFF"/>
              </a:solidFill>
              <a:latin typeface="Arial"/>
              <a:ea typeface="+mn-ea"/>
              <a:cs typeface="+mn-cs"/>
            </a:rPr>
            <a:t>Cluster Similar Attacks</a:t>
          </a:r>
          <a:endParaRPr lang="en-CA" sz="3700" kern="1200">
            <a:solidFill>
              <a:srgbClr val="FFFFFF"/>
            </a:solidFill>
            <a:latin typeface="Arial"/>
            <a:ea typeface="+mn-ea"/>
            <a:cs typeface="+mn-cs"/>
          </a:endParaRPr>
        </a:p>
      </dsp:txBody>
      <dsp:txXfrm>
        <a:off x="11604796" y="1164134"/>
        <a:ext cx="4260770" cy="1315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3BB6A-A8D0-4749-843B-4E1CCC3D870E}">
      <dsp:nvSpPr>
        <dsp:cNvPr id="0" name=""/>
        <dsp:cNvSpPr/>
      </dsp:nvSpPr>
      <dsp:spPr>
        <a:xfrm>
          <a:off x="3" y="0"/>
          <a:ext cx="13191871" cy="3643313"/>
        </a:xfrm>
        <a:prstGeom prst="rightArrow">
          <a:avLst/>
        </a:prstGeom>
        <a:solidFill>
          <a:srgbClr val="3A81BA">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B6DE885-F1ED-4C22-8DA1-C6D780E79DB7}">
      <dsp:nvSpPr>
        <dsp:cNvPr id="0" name=""/>
        <dsp:cNvSpPr/>
      </dsp:nvSpPr>
      <dsp:spPr>
        <a:xfrm>
          <a:off x="371987" y="1092993"/>
          <a:ext cx="3957563" cy="1457325"/>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i="0" kern="1200">
              <a:solidFill>
                <a:srgbClr val="FFFFFF"/>
              </a:solidFill>
              <a:latin typeface="Arial"/>
              <a:ea typeface="+mn-ea"/>
              <a:cs typeface="+mn-cs"/>
            </a:rPr>
            <a:t>Words Parser</a:t>
          </a:r>
          <a:endParaRPr lang="en-CA" sz="3800" kern="1200">
            <a:solidFill>
              <a:srgbClr val="FFFFFF"/>
            </a:solidFill>
            <a:latin typeface="Arial"/>
            <a:ea typeface="+mn-ea"/>
            <a:cs typeface="+mn-cs"/>
          </a:endParaRPr>
        </a:p>
      </dsp:txBody>
      <dsp:txXfrm>
        <a:off x="443128" y="1164134"/>
        <a:ext cx="3815281" cy="1315043"/>
      </dsp:txXfrm>
    </dsp:sp>
    <dsp:sp modelId="{9BE71213-9D2D-4240-96CC-95F21A4FFFE5}">
      <dsp:nvSpPr>
        <dsp:cNvPr id="0" name=""/>
        <dsp:cNvSpPr/>
      </dsp:nvSpPr>
      <dsp:spPr>
        <a:xfrm>
          <a:off x="4617157" y="1092993"/>
          <a:ext cx="3957563" cy="1457325"/>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CA" sz="3800" kern="1200">
              <a:solidFill>
                <a:srgbClr val="FFFFFF"/>
              </a:solidFill>
              <a:latin typeface="Arial"/>
              <a:ea typeface="+mn-ea"/>
              <a:cs typeface="+mn-cs"/>
            </a:rPr>
            <a:t>Words Vectorization</a:t>
          </a:r>
        </a:p>
      </dsp:txBody>
      <dsp:txXfrm>
        <a:off x="4688298" y="1164134"/>
        <a:ext cx="3815281" cy="1315043"/>
      </dsp:txXfrm>
    </dsp:sp>
    <dsp:sp modelId="{8C9B8B1A-C51F-4EFC-A2AB-3F750EB2FECE}">
      <dsp:nvSpPr>
        <dsp:cNvPr id="0" name=""/>
        <dsp:cNvSpPr/>
      </dsp:nvSpPr>
      <dsp:spPr>
        <a:xfrm>
          <a:off x="8862326" y="1092993"/>
          <a:ext cx="3957563" cy="1457325"/>
        </a:xfrm>
        <a:prstGeom prst="roundRect">
          <a:avLst/>
        </a:prstGeom>
        <a:solidFill>
          <a:srgbClr val="3A81BA">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CA" sz="3800" b="1" i="0" kern="1200">
              <a:solidFill>
                <a:srgbClr val="FFFFFF"/>
              </a:solidFill>
              <a:latin typeface="Arial"/>
              <a:ea typeface="+mn-ea"/>
              <a:cs typeface="+mn-cs"/>
            </a:rPr>
            <a:t>Train a binary classifier</a:t>
          </a:r>
          <a:endParaRPr lang="en-CA" sz="3800" kern="1200">
            <a:solidFill>
              <a:srgbClr val="FFFFFF"/>
            </a:solidFill>
            <a:latin typeface="Arial"/>
            <a:ea typeface="+mn-ea"/>
            <a:cs typeface="+mn-cs"/>
          </a:endParaRPr>
        </a:p>
      </dsp:txBody>
      <dsp:txXfrm>
        <a:off x="8933467" y="1164134"/>
        <a:ext cx="3815281" cy="131504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JB</a:t>
            </a:r>
          </a:p>
          <a:p>
            <a:pPr lvl="0"/>
            <a:endParaRPr lang="en-US"/>
          </a:p>
          <a:p>
            <a:pPr lvl="0"/>
            <a:r>
              <a:rPr lang="en-US"/>
              <a:t>Welcome from Dean</a:t>
            </a:r>
          </a:p>
          <a:p>
            <a:pPr lvl="0"/>
            <a:endParaRPr lang="en-US"/>
          </a:p>
          <a:p>
            <a:pPr lvl="0"/>
            <a:r>
              <a:rPr lang="en-US"/>
              <a:t>Thank you for joining us today.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GUY-VINCENT</a:t>
            </a:r>
          </a:p>
          <a:p>
            <a:pPr lvl="0"/>
            <a:endParaRPr lang="en-US"/>
          </a:p>
          <a:p>
            <a:pPr lvl="0"/>
            <a:r>
              <a:rPr lang="en-US"/>
              <a:t>Rendering of simulation room 1 </a:t>
            </a:r>
          </a:p>
          <a:p>
            <a:pPr lvl="0"/>
            <a:r>
              <a:rPr lang="en-US"/>
              <a:t>Main room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GUY-VINCENT</a:t>
            </a:r>
          </a:p>
          <a:p>
            <a:pPr lvl="0"/>
            <a:endParaRPr lang="en-US"/>
          </a:p>
          <a:p>
            <a:pPr lvl="0"/>
            <a:r>
              <a:rPr lang="en-US"/>
              <a:t>Server room </a:t>
            </a:r>
          </a:p>
          <a:p>
            <a:pPr lvl="0"/>
            <a:r>
              <a:rPr lang="en-US"/>
              <a:t>(what it's for, the security around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GUY-VINCENT</a:t>
            </a:r>
          </a:p>
          <a:p>
            <a:pPr lvl="0"/>
            <a:endParaRPr lang="en-US"/>
          </a:p>
          <a:p>
            <a:pPr lvl="0"/>
            <a:r>
              <a:rPr lang="en-US"/>
              <a:t>(if Sylvain did not talk about the IBM agreement and benefits of working with them, do so here). </a:t>
            </a:r>
          </a:p>
          <a:p>
            <a:pPr lvl="0"/>
            <a:endParaRPr lang="en-US"/>
          </a:p>
          <a:p>
            <a:pPr lvl="0"/>
            <a:r>
              <a:rPr lang="en-US"/>
              <a:t>List off the 4 main activities  / purpose of the range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GUY-VINCENT</a:t>
            </a:r>
          </a:p>
          <a:p>
            <a:pPr lvl="0"/>
            <a:endParaRPr lang="en-US"/>
          </a:p>
          <a:p>
            <a:pPr lvl="0"/>
            <a:r>
              <a:rPr lang="en-US"/>
              <a:t>Immersive Learning</a:t>
            </a:r>
          </a:p>
          <a:p>
            <a:pPr lvl="0"/>
            <a:endParaRPr lang="en-US"/>
          </a:p>
          <a:p>
            <a:pPr lvl="0"/>
            <a:r>
              <a:rPr lang="en-US"/>
              <a:t>All types of training levels for students. </a:t>
            </a:r>
          </a:p>
          <a:p>
            <a:pPr lvl="0"/>
            <a:endParaRPr lang="en-US"/>
          </a:p>
          <a:p>
            <a:pPr lvl="0"/>
            <a:r>
              <a:rPr lang="en-US"/>
              <a:t>Integrated into the curriculum through undergraduate 4th year courses, microprograms and key graduate courses. </a:t>
            </a:r>
          </a:p>
          <a:p>
            <a:pPr lvl="0"/>
            <a:endParaRPr lang="en-US"/>
          </a:p>
          <a:p>
            <a:pPr lvl="0"/>
            <a:endParaRPr lang="en-US"/>
          </a:p>
          <a:p>
            <a:pPr lvl="0"/>
            <a:r>
              <a:rPr lang="en-US"/>
              <a:t>Industry Certification promoted to our student population (NSE, IBM, CompTIA, and more)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GUY-VINCENT</a:t>
            </a:r>
          </a:p>
          <a:p>
            <a:pPr lvl="0"/>
            <a:endParaRPr lang="en-US"/>
          </a:p>
          <a:p>
            <a:pPr lvl="0"/>
            <a:r>
              <a:rPr lang="en-US"/>
              <a:t>For companies</a:t>
            </a:r>
          </a:p>
          <a:p>
            <a:pPr lvl="0"/>
            <a:endParaRPr lang="en-US"/>
          </a:p>
          <a:p>
            <a:pPr lvl="0"/>
            <a:r>
              <a:rPr lang="en-US"/>
              <a:t>We also offer this service to external clients. </a:t>
            </a:r>
          </a:p>
          <a:p>
            <a:pPr lvl="0"/>
            <a:endParaRPr lang="en-US"/>
          </a:p>
          <a:p>
            <a:pPr lvl="0"/>
            <a:r>
              <a:rPr lang="en-US"/>
              <a:t>Developed in collaboration with the RHEA Group, and powered by their technology, our Cyber Range lets clients build an interactive emulation of their local network, systems, tools and applications using the Cyber Integration, Test and Evaluation Framework (CITEF™). </a:t>
            </a:r>
          </a:p>
          <a:p>
            <a:pPr lvl="0"/>
            <a:endParaRPr lang="en-US"/>
          </a:p>
          <a:p>
            <a:pPr lvl="0"/>
            <a:r>
              <a:rPr lang="en-US"/>
              <a:t>The CITEF lets clients build a blueprint of their organization’s ecosystem, and then overlay cyber attack scenarios.</a:t>
            </a:r>
          </a:p>
          <a:p>
            <a:pPr lvl="0"/>
            <a:endParaRPr lang="en-US"/>
          </a:p>
          <a:p>
            <a:pPr lvl="0"/>
            <a:r>
              <a:rPr lang="en-US"/>
              <a:t>TYPES OF TRAINING </a:t>
            </a:r>
          </a:p>
          <a:p>
            <a:pPr lvl="0"/>
            <a:r>
              <a:rPr lang="en-US"/>
              <a:t>Technical vs C-suite simulation (IBM type).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GUY-VINCENT</a:t>
            </a:r>
          </a:p>
          <a:p>
            <a:pPr lvl="0"/>
            <a:endParaRPr lang="en-US"/>
          </a:p>
          <a:p>
            <a:pPr lvl="0"/>
            <a:r>
              <a:rPr lang="en-US"/>
              <a:t>This Cyber Range is a Key National Cyber Research Infrastructure.</a:t>
            </a:r>
          </a:p>
          <a:p>
            <a:pPr lvl="0"/>
            <a:endParaRPr lang="en-US"/>
          </a:p>
          <a:p>
            <a:pPr lvl="0"/>
            <a:r>
              <a:rPr lang="en-US"/>
              <a:t>uOttawa Engineering's interdisciplinary cybersecurity experts are leaders in developing  solutions for a wide range of wired and wireless communication networks to protect the integrity of both business and personal data.</a:t>
            </a:r>
          </a:p>
          <a:p>
            <a:pPr lvl="0"/>
            <a:endParaRPr lang="en-US"/>
          </a:p>
          <a:p>
            <a:pPr lvl="0"/>
            <a:r>
              <a:rPr lang="en-US"/>
              <a:t>Examples of interdisciplinary research initiatives leveraging the Cyber Range include: </a:t>
            </a:r>
          </a:p>
          <a:p>
            <a:pPr lvl="0"/>
            <a:r>
              <a:rPr lang="en-US"/>
              <a:t>-  the study of cyber-attack management and organizational response,</a:t>
            </a:r>
          </a:p>
          <a:p>
            <a:pPr lvl="0"/>
            <a:r>
              <a:rPr lang="en-US"/>
              <a:t>-  the implementation of novel cybersecurity and cyber safety methods, policies, tools, and systems.</a:t>
            </a:r>
          </a:p>
          <a:p>
            <a:pPr lvl="0"/>
            <a:endParaRPr lang="en-US"/>
          </a:p>
          <a:p>
            <a:pPr lvl="0"/>
            <a:r>
              <a:rPr lang="en-US"/>
              <a:t>Eventually, no less than seven faculties will use the Cyber Range including Engineering, Law, Telfer School of Management, Social Sciences, Science, and Medicine.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GUY-VINCENT</a:t>
            </a:r>
          </a:p>
          <a:p>
            <a:pPr lvl="0"/>
            <a:endParaRPr lang="en-US"/>
          </a:p>
          <a:p>
            <a:pPr lvl="0"/>
            <a:r>
              <a:rPr lang="en-US"/>
              <a:t>Introduce your colleagues in this room. </a:t>
            </a:r>
          </a:p>
          <a:p>
            <a:pPr lvl="0"/>
            <a:endParaRPr lang="en-US"/>
          </a:p>
          <a:p>
            <a:pPr lvl="0"/>
            <a:r>
              <a:rPr lang="en-US"/>
              <a:t>Highlight the existing research expertise </a:t>
            </a:r>
          </a:p>
          <a:p>
            <a:pPr lvl="0"/>
            <a:endParaRPr lang="en-US"/>
          </a:p>
          <a:p>
            <a:pPr lvl="0"/>
            <a:r>
              <a:rPr lang="en-US"/>
              <a:t>Guy-Vincent Jourdan: Cryptography, Computer and Network Security, and Privacy Technologies</a:t>
            </a:r>
          </a:p>
          <a:p>
            <a:pPr lvl="0"/>
            <a:endParaRPr lang="en-US"/>
          </a:p>
          <a:p>
            <a:pPr lvl="0"/>
            <a:r>
              <a:rPr lang="en-US"/>
              <a:t>Paula Branco: AI Methods to Detect Fraud, Scams, or Intrusions</a:t>
            </a:r>
          </a:p>
          <a:p>
            <a:pPr lvl="0"/>
            <a:endParaRPr lang="en-US"/>
          </a:p>
          <a:p>
            <a:pPr lvl="0"/>
            <a:r>
              <a:rPr lang="en-US"/>
              <a:t>Lionel Briand: Canada Research Chair in Intelligent Software Dependability and Compliance (Tier 1)</a:t>
            </a:r>
          </a:p>
          <a:p>
            <a:pPr lvl="0"/>
            <a:endParaRPr lang="en-US"/>
          </a:p>
          <a:p>
            <a:pPr lvl="0"/>
            <a:r>
              <a:rPr lang="en-US"/>
              <a:t>Roland Bouffanais: Designing and Managing Secure Networked Systems</a:t>
            </a:r>
          </a:p>
          <a:p>
            <a:pPr lvl="0"/>
            <a:endParaRPr lang="en-US"/>
          </a:p>
          <a:p>
            <a:pPr lvl="0"/>
            <a:r>
              <a:rPr lang="en-US"/>
              <a:t>Paria Shirani: Cybersecurity of Firmware and IoT </a:t>
            </a:r>
          </a:p>
          <a:p>
            <a:pPr lvl="0"/>
            <a:endParaRPr lang="en-US"/>
          </a:p>
          <a:p>
            <a:pPr lvl="0"/>
            <a:r>
              <a:rPr lang="en-US"/>
              <a:t>Carlisle Adams: Cryptography and Computer Security Research</a:t>
            </a:r>
          </a:p>
          <a:p>
            <a:pPr lvl="0"/>
            <a:endParaRPr lang="en-US"/>
          </a:p>
          <a:p>
            <a:pPr lvl="0"/>
            <a:r>
              <a:rPr lang="en-US"/>
              <a:t>What we can do for Financial Institution? </a:t>
            </a:r>
          </a:p>
          <a:p>
            <a:pPr lvl="0"/>
            <a:r>
              <a:rPr lang="en-US"/>
              <a:t>Financial compliance, laundering money,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GUY-VINCENT</a:t>
            </a:r>
          </a:p>
          <a:p>
            <a:pPr lvl="0"/>
            <a:endParaRPr lang="en-US"/>
          </a:p>
          <a:p>
            <a:pPr lvl="0"/>
            <a:r>
              <a:rPr lang="en-US"/>
              <a:t>Introduce your colleagues in this room. </a:t>
            </a:r>
          </a:p>
          <a:p>
            <a:pPr lvl="0"/>
            <a:endParaRPr lang="en-US"/>
          </a:p>
          <a:p>
            <a:pPr lvl="0"/>
            <a:r>
              <a:rPr lang="en-US"/>
              <a:t>Highlight the existing research expertise </a:t>
            </a:r>
          </a:p>
          <a:p>
            <a:pPr lvl="0"/>
            <a:endParaRPr lang="en-US"/>
          </a:p>
          <a:p>
            <a:pPr lvl="0"/>
            <a:r>
              <a:rPr lang="en-US"/>
              <a:t>Guy-Vincent Jourdan: Cryptography, Computer and Network Security, and Privacy Technologies</a:t>
            </a:r>
          </a:p>
          <a:p>
            <a:pPr lvl="0"/>
            <a:endParaRPr lang="en-US"/>
          </a:p>
          <a:p>
            <a:pPr lvl="0"/>
            <a:r>
              <a:rPr lang="en-US"/>
              <a:t>Paula Branco: AI Methods to Detect Fraud, Scams, or Intrusions</a:t>
            </a:r>
          </a:p>
          <a:p>
            <a:pPr lvl="0"/>
            <a:endParaRPr lang="en-US"/>
          </a:p>
          <a:p>
            <a:pPr lvl="0"/>
            <a:r>
              <a:rPr lang="en-US"/>
              <a:t>Lionel Briand: Canada Research Chair in Intelligent Software Dependability and Compliance (Tier 1)</a:t>
            </a:r>
          </a:p>
          <a:p>
            <a:pPr lvl="0"/>
            <a:endParaRPr lang="en-US"/>
          </a:p>
          <a:p>
            <a:pPr lvl="0"/>
            <a:r>
              <a:rPr lang="en-US"/>
              <a:t>Roland Bouffanais: Designing and Managing Secure Networked Systems</a:t>
            </a:r>
          </a:p>
          <a:p>
            <a:pPr lvl="0"/>
            <a:endParaRPr lang="en-US"/>
          </a:p>
          <a:p>
            <a:pPr lvl="0"/>
            <a:r>
              <a:rPr lang="en-US"/>
              <a:t>Paria Shirani: Cybersecurity of Firmware and IoT </a:t>
            </a:r>
          </a:p>
          <a:p>
            <a:pPr lvl="0"/>
            <a:endParaRPr lang="en-US"/>
          </a:p>
          <a:p>
            <a:pPr lvl="0"/>
            <a:r>
              <a:rPr lang="en-US"/>
              <a:t>Carlisle Adams: Cryptography and Computer Security Research</a:t>
            </a:r>
          </a:p>
          <a:p>
            <a:pPr lvl="0"/>
            <a:endParaRPr lang="en-US"/>
          </a:p>
          <a:p>
            <a:pPr lvl="0"/>
            <a:r>
              <a:rPr lang="en-US"/>
              <a:t>What we can do for Financial Institution? </a:t>
            </a:r>
          </a:p>
          <a:p>
            <a:pPr lvl="0"/>
            <a:r>
              <a:rPr lang="en-US"/>
              <a:t>Financial compliance, laundering money,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GUY-VINCENT</a:t>
            </a:r>
          </a:p>
          <a:p>
            <a:pPr lvl="0"/>
            <a:endParaRPr lang="en-US"/>
          </a:p>
          <a:p>
            <a:pPr lvl="0"/>
            <a:r>
              <a:rPr lang="en-US"/>
              <a:t>This space within our University will become key to raising the profile of Cyber in education and in research.</a:t>
            </a:r>
          </a:p>
          <a:p>
            <a:pPr lvl="0"/>
            <a:endParaRPr lang="en-US"/>
          </a:p>
          <a:p>
            <a:pPr lvl="0"/>
            <a:r>
              <a:rPr lang="en-US"/>
              <a:t>We want to make THIS the reference, the place to gather at all ages to connect with passionate and like-minded individuals. We want to host events, conference and seminars, and unite the community here in Ottawa, like we're doing today. </a:t>
            </a:r>
          </a:p>
          <a:p>
            <a:pPr lvl="0"/>
            <a:endParaRPr lang="en-US"/>
          </a:p>
          <a:p>
            <a:pPr lvl="0"/>
            <a:r>
              <a:rPr lang="en-US"/>
              <a:t>We will build on our existing Youth Outreach program, which is already one of the strongest in the country, and support youth in their journey to build cybersecurity literacy, all the while sparking their interest in the constantly evolving field of cybersecurity as a potential career pathway.</a:t>
            </a:r>
          </a:p>
          <a:p>
            <a:pPr lvl="0"/>
            <a:endParaRPr lang="en-US"/>
          </a:p>
          <a:p>
            <a:pPr lvl="0"/>
            <a:r>
              <a:rPr lang="en-US"/>
              <a:t>We want to help future generations.</a:t>
            </a:r>
          </a:p>
          <a:p>
            <a:pPr lvl="0"/>
            <a:endParaRPr lang="en-US"/>
          </a:p>
          <a:p>
            <a:pPr lvl="0"/>
            <a:r>
              <a:rPr lang="en-US"/>
              <a:t>And of course diversity is a vital part in our collective toolkit to guarantee more robust, more innovative and more agile ideas. </a:t>
            </a:r>
          </a:p>
          <a:p>
            <a:pPr lvl="0"/>
            <a:r>
              <a:rPr lang="en-US"/>
              <a:t>We work to improve the learning environment for underrepresented groups. </a:t>
            </a:r>
          </a:p>
          <a:p>
            <a:pPr lvl="0"/>
            <a:endParaRPr lang="en-US"/>
          </a:p>
          <a:p>
            <a:pPr lvl="0"/>
            <a:r>
              <a:rPr lang="en-US"/>
              <a:t>CLICK </a:t>
            </a:r>
          </a:p>
          <a:p>
            <a:pPr lvl="0"/>
            <a:endParaRPr lang="en-US"/>
          </a:p>
          <a:p>
            <a:pPr lvl="0"/>
            <a:r>
              <a:rPr lang="en-US"/>
              <a:t>INTRO ROB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53948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SYLVAIN </a:t>
            </a:r>
          </a:p>
          <a:p>
            <a:pPr lvl="0"/>
            <a:endParaRPr lang="en-US"/>
          </a:p>
          <a:p>
            <a:pPr lvl="0"/>
            <a:r>
              <a:rPr lang="en-US"/>
              <a:t>Cybersecurity - what it means for uOttawa </a:t>
            </a:r>
          </a:p>
          <a:p>
            <a:pPr lvl="0"/>
            <a:endParaRPr lang="en-US"/>
          </a:p>
          <a:p>
            <a:pPr lvl="0"/>
            <a:r>
              <a:rPr lang="en-US"/>
              <a:t>There is an urgent need for innovative technology, new legal frameworks, effective organizational responses, and training strategies to get ahead of the threats.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ROB</a:t>
            </a:r>
          </a:p>
          <a:p>
            <a:pPr lvl="0"/>
            <a:endParaRPr lang="en-US"/>
          </a:p>
          <a:p>
            <a:pPr lvl="0"/>
            <a:r>
              <a:rPr lang="en-US"/>
              <a:t>Fortinet inside the Cyber Range:</a:t>
            </a:r>
          </a:p>
          <a:p>
            <a:pPr lvl="0"/>
            <a:r>
              <a:rPr lang="en-US"/>
              <a:t>• Fortinet is providing over $1M worth of VM and licenses to use in training and in research at the cyber range. </a:t>
            </a:r>
          </a:p>
          <a:p>
            <a:pPr lvl="0"/>
            <a:r>
              <a:rPr lang="en-US"/>
              <a:t>• Once the range goes live, the intent is to also provide hardware, allowing hands-on experience for both trainees and grad students researchers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ROB</a:t>
            </a:r>
          </a:p>
          <a:p>
            <a:pPr lvl="0"/>
            <a:endParaRPr lang="en-US"/>
          </a:p>
          <a:p>
            <a:pPr lvl="0"/>
            <a:r>
              <a:rPr lang="en-US"/>
              <a:t>Research collaboration</a:t>
            </a:r>
          </a:p>
          <a:p>
            <a:pPr lvl="0"/>
            <a:r>
              <a:rPr lang="en-US"/>
              <a:t>•	Discussions are ongoing for establishing research projects between Fortinet’s R&amp;D department and the research teams at the range, in particular around AI and cybersecurity</a:t>
            </a:r>
          </a:p>
          <a:p>
            <a:pPr lvl="0"/>
            <a:r>
              <a:rPr lang="en-US"/>
              <a:t>•	Fortinet is one of the industry partners for an infrastructure grant application (Canada Foundation for Innovation grant - CFI) for the research lab of the cyber range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B296569-CCB5-4F2F-B683-E247182AC2A5}" type="slidenum">
              <a:rPr lang="en-CA" smtClean="0"/>
              <a:t>23</a:t>
            </a:fld>
            <a:endParaRPr lang="en-CA"/>
          </a:p>
        </p:txBody>
      </p:sp>
    </p:spTree>
    <p:extLst>
      <p:ext uri="{BB962C8B-B14F-4D97-AF65-F5344CB8AC3E}">
        <p14:creationId xmlns:p14="http://schemas.microsoft.com/office/powerpoint/2010/main" val="3619743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05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0885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942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04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126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750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SYLVAIN </a:t>
            </a:r>
          </a:p>
          <a:p>
            <a:pPr lvl="0"/>
            <a:endParaRPr lang="en-US"/>
          </a:p>
          <a:p>
            <a:pPr lvl="0"/>
            <a:r>
              <a:rPr lang="en-US"/>
              <a:t>Present the Cyber Hub (brief overview)</a:t>
            </a:r>
          </a:p>
          <a:p>
            <a:pPr lvl="0"/>
            <a:endParaRPr lang="en-US"/>
          </a:p>
          <a:p>
            <a:pPr lvl="0"/>
            <a:r>
              <a:rPr lang="en-US"/>
              <a:t>The University of Ottawa is building a cyber security hub on the 5th floor of our state-of-the-art STEM building that will bring together more than 40 of the University’s top academics from several faculties, including engineering, law, and business. </a:t>
            </a:r>
          </a:p>
          <a:p>
            <a:pPr lvl="0"/>
            <a:endParaRPr lang="en-US"/>
          </a:p>
          <a:p>
            <a:pPr lvl="0"/>
            <a:r>
              <a:rPr lang="en-US"/>
              <a:t>The goal is to keep governments, organizations, and individuals one step ahead of cyber threats by funding research, developing the cyber security workforce of the future, and building critical infrastructure to support training. </a:t>
            </a:r>
          </a:p>
          <a:p>
            <a:pPr lvl="0"/>
            <a:endParaRPr lang="en-US"/>
          </a:p>
          <a:p>
            <a:pPr lvl="0"/>
            <a:r>
              <a:rPr lang="en-US"/>
              <a:t>The hub will make cyberspace safer by driving the kind of research, training, and national expertise that can counter emerging threats and relieve the acute shortage of cybersecurity personnel in both the public and private sectors.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596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02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016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555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627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116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All overlay (bottom left “bad”)</a:t>
            </a:r>
          </a:p>
          <a:p>
            <a:r>
              <a:rPr lang="en-US"/>
              <a:t>X malicious, Dot normal</a:t>
            </a:r>
          </a:p>
        </p:txBody>
      </p:sp>
      <p:sp>
        <p:nvSpPr>
          <p:cNvPr id="4" name="Slide Number Placeholder 3"/>
          <p:cNvSpPr>
            <a:spLocks noGrp="1"/>
          </p:cNvSpPr>
          <p:nvPr>
            <p:ph type="sldNum" sz="quarter" idx="5"/>
          </p:nvPr>
        </p:nvSpPr>
        <p:spPr/>
        <p:txBody>
          <a:bodyPr/>
          <a:lstStyle/>
          <a:p>
            <a:fld id="{0BA96726-B0E5-5C4D-84CE-D53510198312}" type="slidenum">
              <a:rPr lang="en-US" smtClean="0"/>
              <a:pPr/>
              <a:t>39</a:t>
            </a:fld>
            <a:endParaRPr lang="en-US"/>
          </a:p>
        </p:txBody>
      </p:sp>
    </p:spTree>
    <p:extLst>
      <p:ext uri="{BB962C8B-B14F-4D97-AF65-F5344CB8AC3E}">
        <p14:creationId xmlns:p14="http://schemas.microsoft.com/office/powerpoint/2010/main" val="1438419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Start bottom right</a:t>
            </a:r>
          </a:p>
          <a:p>
            <a:pPr marL="171450" indent="-171450">
              <a:buFontTx/>
              <a:buChar char="-"/>
            </a:pPr>
            <a:r>
              <a:rPr lang="en-US"/>
              <a:t>initially, you have a CAD design of some sort.  3D scan it, now you have a model</a:t>
            </a:r>
          </a:p>
          <a:p>
            <a:pPr marL="171450" indent="-171450">
              <a:buFontTx/>
              <a:buChar char="-"/>
            </a:pPr>
            <a:r>
              <a:rPr lang="en-US"/>
              <a:t>Up “process capture” : in location scanning. For us: small indoor locations</a:t>
            </a:r>
          </a:p>
          <a:p>
            <a:pPr marL="171450" indent="-171450">
              <a:buFontTx/>
              <a:buChar char="-"/>
            </a:pPr>
            <a:r>
              <a:rPr lang="en-US"/>
              <a:t>Top right: synthetic data generation. Photorealistic scenarios including the generated model onto odd places</a:t>
            </a:r>
          </a:p>
          <a:p>
            <a:pPr marL="171450" indent="-171450">
              <a:buFontTx/>
              <a:buChar char="-"/>
            </a:pPr>
            <a:r>
              <a:rPr lang="en-US"/>
              <a:t>Also other type of augmentations like overlay of haze etc. Generates millions of scenes without annotation </a:t>
            </a:r>
          </a:p>
          <a:p>
            <a:pPr marL="171450" indent="-171450">
              <a:buFontTx/>
              <a:buChar char="-"/>
            </a:pPr>
            <a:r>
              <a:rPr lang="en-US"/>
              <a:t>Fine tune mixing real word and synthetic data for training</a:t>
            </a:r>
          </a:p>
          <a:p>
            <a:pPr marL="171450" indent="-171450">
              <a:buFontTx/>
              <a:buChar char="-"/>
            </a:pPr>
            <a:r>
              <a:rPr lang="en-US"/>
              <a:t>Deploy in production. For us: </a:t>
            </a:r>
            <a:r>
              <a:rPr lang="en-US" err="1"/>
              <a:t>hololens</a:t>
            </a:r>
            <a:r>
              <a:rPr lang="en-US"/>
              <a:t> detect the objects in the environment</a:t>
            </a:r>
          </a:p>
          <a:p>
            <a:pPr marL="171450" indent="-171450">
              <a:buFontTx/>
              <a:buChar char="-"/>
            </a:pPr>
            <a:r>
              <a:rPr lang="en-US"/>
              <a:t>Closing the loop: if errors are detected, it can be feed back to the engineering team to lessen the </a:t>
            </a:r>
            <a:r>
              <a:rPr lang="en-US" err="1"/>
              <a:t>likehood</a:t>
            </a:r>
            <a:r>
              <a:rPr lang="en-US"/>
              <a:t> of the problem occurring</a:t>
            </a:r>
          </a:p>
          <a:p>
            <a:pPr marL="171450" indent="-171450">
              <a:buFontTx/>
              <a:buChar char="-"/>
            </a:pPr>
            <a:endParaRPr lang="en-US"/>
          </a:p>
          <a:p>
            <a:pPr marL="171450" indent="-171450">
              <a:buFontTx/>
              <a:buChar char="-"/>
            </a:pP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0BA96726-B0E5-5C4D-84CE-D53510198312}" type="slidenum">
              <a:rPr lang="en-US" smtClean="0"/>
              <a:pPr/>
              <a:t>40</a:t>
            </a:fld>
            <a:endParaRPr lang="en-US"/>
          </a:p>
        </p:txBody>
      </p:sp>
    </p:spTree>
    <p:extLst>
      <p:ext uri="{BB962C8B-B14F-4D97-AF65-F5344CB8AC3E}">
        <p14:creationId xmlns:p14="http://schemas.microsoft.com/office/powerpoint/2010/main" val="28135295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The new (and allegedly insecure) devices aren’t and shouldn't be added to the corporate network so the architecture splits this. The edge network talks to the clouds and does the new computation over there, while there is n=limited or no modification to the existing corporate network. In our case, our partners were using office &amp; pdf documents, so we made sure that our middleware (</a:t>
            </a:r>
            <a:r>
              <a:rPr lang="en-US" err="1"/>
              <a:t>hololens</a:t>
            </a:r>
            <a:r>
              <a:rPr lang="en-US"/>
              <a:t>) can read these</a:t>
            </a:r>
          </a:p>
        </p:txBody>
      </p:sp>
      <p:sp>
        <p:nvSpPr>
          <p:cNvPr id="4" name="Slide Number Placeholder 3"/>
          <p:cNvSpPr>
            <a:spLocks noGrp="1"/>
          </p:cNvSpPr>
          <p:nvPr>
            <p:ph type="sldNum" sz="quarter" idx="5"/>
          </p:nvPr>
        </p:nvSpPr>
        <p:spPr/>
        <p:txBody>
          <a:bodyPr/>
          <a:lstStyle/>
          <a:p>
            <a:fld id="{0BA96726-B0E5-5C4D-84CE-D53510198312}" type="slidenum">
              <a:rPr lang="en-US" smtClean="0"/>
              <a:pPr/>
              <a:t>41</a:t>
            </a:fld>
            <a:endParaRPr lang="en-US"/>
          </a:p>
        </p:txBody>
      </p:sp>
    </p:spTree>
    <p:extLst>
      <p:ext uri="{BB962C8B-B14F-4D97-AF65-F5344CB8AC3E}">
        <p14:creationId xmlns:p14="http://schemas.microsoft.com/office/powerpoint/2010/main" val="1636013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Left-to-Right</a:t>
            </a:r>
          </a:p>
          <a:p>
            <a:endParaRPr lang="en-US"/>
          </a:p>
          <a:p>
            <a:pPr marL="228600" indent="-228600">
              <a:buAutoNum type="arabicParenR"/>
            </a:pPr>
            <a:r>
              <a:rPr lang="en-US"/>
              <a:t>Purely synthetic data (video game environments).</a:t>
            </a:r>
          </a:p>
          <a:p>
            <a:pPr marL="228600" indent="-228600">
              <a:buAutoNum type="arabicParenR"/>
            </a:pPr>
            <a:r>
              <a:rPr lang="en-US"/>
              <a:t>Synthetic data of 3D scans in unrealistic environments (realistic-looking but possible only in simulated environments).</a:t>
            </a:r>
          </a:p>
          <a:p>
            <a:pPr marL="228600" indent="-228600">
              <a:buAutoNum type="arabicParenR"/>
            </a:pPr>
            <a:r>
              <a:rPr lang="en-US"/>
              <a:t>Real-world objects in realistic-looking environments (real objects in real-looking scenes – but scenes aren’t real) – yields ”limitless” real-like data.</a:t>
            </a:r>
          </a:p>
          <a:p>
            <a:pPr marL="228600" indent="-228600">
              <a:buAutoNum type="arabicParenR"/>
            </a:pPr>
            <a:r>
              <a:rPr lang="en-US"/>
              <a:t>Real-world scenes converted into digital twin environments.</a:t>
            </a:r>
          </a:p>
          <a:p>
            <a:pPr marL="228600" indent="-228600">
              <a:buAutoNum type="arabicParenR"/>
            </a:pPr>
            <a:r>
              <a:rPr lang="en-US"/>
              <a:t>Real-world data.</a:t>
            </a:r>
          </a:p>
          <a:p>
            <a:pPr marL="228600" indent="-228600">
              <a:buAutoNum type="arabicParenR"/>
            </a:pPr>
            <a:endParaRPr lang="en-US"/>
          </a:p>
          <a:p>
            <a:pPr marL="0" indent="0">
              <a:buNone/>
            </a:pPr>
            <a:r>
              <a:rPr lang="en-US"/>
              <a:t>All are capable of dataset poisoning. The sheer scale makes manual inspection for backdoors even less possible.</a:t>
            </a:r>
          </a:p>
        </p:txBody>
      </p:sp>
      <p:sp>
        <p:nvSpPr>
          <p:cNvPr id="4" name="Slide Number Placeholder 3"/>
          <p:cNvSpPr>
            <a:spLocks noGrp="1"/>
          </p:cNvSpPr>
          <p:nvPr>
            <p:ph type="sldNum" sz="quarter" idx="5"/>
          </p:nvPr>
        </p:nvSpPr>
        <p:spPr/>
        <p:txBody>
          <a:bodyPr/>
          <a:lstStyle/>
          <a:p>
            <a:fld id="{0BA96726-B0E5-5C4D-84CE-D53510198312}" type="slidenum">
              <a:rPr lang="en-US" smtClean="0"/>
              <a:pPr/>
              <a:t>42</a:t>
            </a:fld>
            <a:endParaRPr lang="en-US"/>
          </a:p>
        </p:txBody>
      </p:sp>
    </p:spTree>
    <p:extLst>
      <p:ext uri="{BB962C8B-B14F-4D97-AF65-F5344CB8AC3E}">
        <p14:creationId xmlns:p14="http://schemas.microsoft.com/office/powerpoint/2010/main" val="3144100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JB </a:t>
            </a:r>
          </a:p>
          <a:p>
            <a:pPr lvl="0"/>
            <a:endParaRPr lang="en-US"/>
          </a:p>
          <a:p>
            <a:pPr lvl="0"/>
            <a:r>
              <a:rPr lang="en-US"/>
              <a:t>What we have to offer is: Expertise + Talent. </a:t>
            </a:r>
          </a:p>
          <a:p>
            <a:pPr lvl="0"/>
            <a:endParaRPr lang="en-US"/>
          </a:p>
          <a:p>
            <a:pPr lvl="0"/>
            <a:r>
              <a:rPr lang="en-US"/>
              <a:t>We currently have approximately 7,000 students in the Faculty of Engineering and over 130 full-time professors.  </a:t>
            </a:r>
          </a:p>
          <a:p>
            <a:pPr lvl="0"/>
            <a:endParaRPr lang="en-US"/>
          </a:p>
          <a:p>
            <a:pPr lvl="0"/>
            <a:r>
              <a:rPr lang="en-US"/>
              <a:t>Half of these numbers are in the IT sector. </a:t>
            </a:r>
          </a:p>
          <a:p>
            <a:pPr lvl="0"/>
            <a:r>
              <a:rPr lang="en-US"/>
              <a:t>3500 of our students are enrolled in our Electrical Engineering and Computer Science programs.</a:t>
            </a:r>
          </a:p>
          <a:p>
            <a:pPr lvl="0"/>
            <a:endParaRPr lang="en-US"/>
          </a:p>
          <a:p>
            <a:pPr lvl="0"/>
            <a:r>
              <a:rPr lang="en-US"/>
              <a:t>Nearly 1500 of those are International students and 2000 are Canadian.</a:t>
            </a:r>
          </a:p>
          <a:p>
            <a:pPr lvl="0"/>
            <a:endParaRPr lang="en-US"/>
          </a:p>
          <a:p>
            <a:pPr lvl="0"/>
            <a:endParaRPr lang="en-US"/>
          </a:p>
          <a:p>
            <a:pPr lvl="0"/>
            <a:r>
              <a:rPr lang="en-US"/>
              <a:t>CLICK </a:t>
            </a:r>
          </a:p>
          <a:p>
            <a:pPr lvl="0"/>
            <a:r>
              <a:rPr lang="en-US"/>
              <a:t>Introduce Sylvain Charbonneau, </a:t>
            </a:r>
          </a:p>
          <a:p>
            <a:pPr lvl="0"/>
            <a:r>
              <a:rPr lang="en-US"/>
              <a:t>Vice-President, Research and Innovation, uOttawa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7434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24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2121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877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370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013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96569-CCB5-4F2F-B683-E247182AC2A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813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GUY-VINCENT</a:t>
            </a:r>
          </a:p>
          <a:p>
            <a:pPr lvl="0"/>
            <a:endParaRPr lang="en-US"/>
          </a:p>
          <a:p>
            <a:pPr lvl="0"/>
            <a:r>
              <a:rPr lang="en-US"/>
              <a:t>The Cyber Range will enable:</a:t>
            </a:r>
          </a:p>
          <a:p>
            <a:pPr lvl="0"/>
            <a:r>
              <a:rPr lang="en-US"/>
              <a:t>- learning, </a:t>
            </a:r>
          </a:p>
          <a:p>
            <a:pPr lvl="0"/>
            <a:r>
              <a:rPr lang="en-US"/>
              <a:t>- training, </a:t>
            </a:r>
          </a:p>
          <a:p>
            <a:pPr lvl="0"/>
            <a:r>
              <a:rPr lang="en-US"/>
              <a:t>- research, </a:t>
            </a:r>
          </a:p>
          <a:p>
            <a:pPr lvl="0"/>
            <a:r>
              <a:rPr lang="en-US"/>
              <a:t>- and outreach</a:t>
            </a:r>
          </a:p>
          <a:p>
            <a:pPr lvl="0"/>
            <a:endParaRPr lang="en-US"/>
          </a:p>
          <a:p>
            <a:pPr lvl="0"/>
            <a:r>
              <a:rPr lang="en-US"/>
              <a:t>It will provide a wide range of applications and services to support evolving cybersecurity needs. </a:t>
            </a:r>
          </a:p>
          <a:p>
            <a:pPr lvl="0"/>
            <a:endParaRPr lang="en-US"/>
          </a:p>
          <a:p>
            <a:pPr lvl="0"/>
            <a:r>
              <a:rPr lang="en-US"/>
              <a:t>It will enable students, experts, researchers, and entrepreneurs to conduct training exercises, test products, undertake cybersecurity research, and hone their skills against real-world cybersecurity attacks, all in safe, emulated digital environment.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GUY-VINCENT</a:t>
            </a:r>
          </a:p>
          <a:p>
            <a:pPr lvl="0"/>
            <a:endParaRPr lang="en-US"/>
          </a:p>
          <a:p>
            <a:pPr lvl="0"/>
            <a:r>
              <a:rPr lang="en-US"/>
              <a:t>The Cyber Range within uOttawa’s Cyber Hub will provide significant training and interdisciplinary research capabilities for students, businesses and government organizations.</a:t>
            </a:r>
          </a:p>
          <a:p>
            <a:pPr lvl="0"/>
            <a:endParaRPr lang="en-US"/>
          </a:p>
          <a:p>
            <a:pPr lvl="0"/>
            <a:r>
              <a:rPr lang="en-US"/>
              <a:t>It’s also a critical piece of infrastructure that will help address the country’s current cybersecurity talent gap, from full-time students to professionals already in the workforce.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2113" y="257175"/>
            <a:ext cx="3533775" cy="198913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a:rPr>
              <a:pPr marL="0" marR="0" lvl="0" indent="0" algn="l" defTabSz="68598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Ligh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a:ea typeface="+mn-ea"/>
                <a:cs typeface="+mn-cs"/>
              </a:rPr>
              <a:t>IBM Security / © 2020 IBM Corporation</a:t>
            </a:r>
          </a:p>
        </p:txBody>
      </p:sp>
    </p:spTree>
    <p:extLst>
      <p:ext uri="{BB962C8B-B14F-4D97-AF65-F5344CB8AC3E}">
        <p14:creationId xmlns:p14="http://schemas.microsoft.com/office/powerpoint/2010/main" val="12860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In case video doesn’t play, click here or on bottom middle of screen: https://youtu.be/WC6ABBhupYw</a:t>
            </a:r>
          </a:p>
          <a:p>
            <a:endParaRPr lang="en-CA"/>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81762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JB </a:t>
            </a:r>
          </a:p>
          <a:p>
            <a:pPr lvl="0"/>
            <a:endParaRPr lang="en-US"/>
          </a:p>
          <a:p>
            <a:pPr lvl="0"/>
            <a:r>
              <a:rPr lang="en-US"/>
              <a:t>This is the current floor plan  which you will have the chance to visit in just a few minutes.</a:t>
            </a:r>
          </a:p>
          <a:p>
            <a:pPr lvl="0"/>
            <a:endParaRPr lang="en-US"/>
          </a:p>
          <a:p>
            <a:pPr lvl="0"/>
            <a:r>
              <a:rPr lang="en-US"/>
              <a:t>CLICK </a:t>
            </a:r>
          </a:p>
          <a:p>
            <a:pPr lvl="0"/>
            <a:r>
              <a:rPr lang="en-US"/>
              <a:t>Introduce Guy-Vincent Jourdan</a:t>
            </a:r>
          </a:p>
          <a:p>
            <a:pPr lvl="0"/>
            <a:endParaRPr lang="en-US"/>
          </a:p>
          <a:p>
            <a:pPr lvl="0"/>
            <a:r>
              <a:rPr lang="en-US"/>
              <a:t>Professor at the Faculty of Engineering and Co-Director of the Range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on purple&gt;blue aurora">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2" y="2"/>
            <a:ext cx="3724266" cy="10260750"/>
          </a:xfrm>
          <a:prstGeom prst="rect">
            <a:avLst/>
          </a:prstGeom>
          <a:ln w="12700">
            <a:miter lim="400000"/>
          </a:ln>
        </p:spPr>
      </p:pic>
      <p:sp>
        <p:nvSpPr>
          <p:cNvPr id="2" name="Title 1"/>
          <p:cNvSpPr>
            <a:spLocks noGrp="1"/>
          </p:cNvSpPr>
          <p:nvPr>
            <p:ph type="title"/>
          </p:nvPr>
        </p:nvSpPr>
        <p:spPr>
          <a:xfrm>
            <a:off x="4011423" y="640334"/>
            <a:ext cx="13458822" cy="8394192"/>
          </a:xfrm>
        </p:spPr>
        <p:txBody>
          <a:bodyPr/>
          <a:lstStyle>
            <a:lvl1pPr>
              <a:defRPr sz="3600" b="0" i="0">
                <a:solidFill>
                  <a:schemeClr val="bg1"/>
                </a:solidFill>
                <a:latin typeface="+mj-lt"/>
              </a:defRPr>
            </a:lvl1pPr>
          </a:lstStyle>
          <a:p>
            <a:endParaRPr lang="en-US"/>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a:stretch>
            <a:fillRect/>
          </a:stretch>
        </p:blipFill>
        <p:spPr>
          <a:xfrm>
            <a:off x="166868" y="9255690"/>
            <a:ext cx="3182112" cy="100506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a:stretch>
            <a:fillRect/>
          </a:stretch>
        </p:blipFill>
        <p:spPr>
          <a:xfrm>
            <a:off x="17193006" y="9611166"/>
            <a:ext cx="694944" cy="275520"/>
          </a:xfrm>
          <a:prstGeom prst="rect">
            <a:avLst/>
          </a:prstGeom>
          <a:ln w="12700">
            <a:miter lim="400000"/>
          </a:ln>
        </p:spPr>
      </p:pic>
      <p:sp>
        <p:nvSpPr>
          <p:cNvPr id="7" name="Title 1">
            <a:extLst>
              <a:ext uri="{FF2B5EF4-FFF2-40B4-BE49-F238E27FC236}">
                <a16:creationId xmlns:a16="http://schemas.microsoft.com/office/drawing/2014/main" id="{B7BC805F-E0F1-4822-A4B8-9AFDCAB0B661}"/>
              </a:ext>
            </a:extLst>
          </p:cNvPr>
          <p:cNvSpPr txBox="1">
            <a:spLocks/>
          </p:cNvSpPr>
          <p:nvPr userDrawn="1"/>
        </p:nvSpPr>
        <p:spPr>
          <a:xfrm>
            <a:off x="658623" y="540323"/>
            <a:ext cx="2995158" cy="839419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bg1"/>
                </a:solidFill>
                <a:latin typeface="+mj-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1828755"/>
            <a:endParaRPr lang="en-US" sz="3600" kern="0"/>
          </a:p>
        </p:txBody>
      </p:sp>
    </p:spTree>
    <p:extLst>
      <p:ext uri="{BB962C8B-B14F-4D97-AF65-F5344CB8AC3E}">
        <p14:creationId xmlns:p14="http://schemas.microsoft.com/office/powerpoint/2010/main" val="4266551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344" y="410134"/>
            <a:ext cx="16457526" cy="1716946"/>
          </a:xfrm>
          <a:prstGeom prst="rect">
            <a:avLst/>
          </a:prstGeom>
          <a:noFill/>
          <a:ln w="0">
            <a:noFill/>
          </a:ln>
        </p:spPr>
        <p:txBody>
          <a:bodyPr lIns="0" tIns="0" rIns="0" bIns="0" anchor="ctr">
            <a:noAutofit/>
          </a:bodyPr>
          <a:lstStyle>
            <a:lvl1pPr indent="0" algn="ctr">
              <a:buNone/>
              <a:defRPr/>
            </a:lvl1pPr>
          </a:lstStyle>
          <a:p>
            <a:pPr indent="0" algn="ctr">
              <a:buNone/>
            </a:pPr>
            <a:endParaRPr lang="en-CA" sz="7982" b="0" strike="noStrike" spc="-2">
              <a:solidFill>
                <a:srgbClr val="000000"/>
              </a:solidFill>
              <a:latin typeface="Arial"/>
            </a:endParaRPr>
          </a:p>
        </p:txBody>
      </p:sp>
      <p:sp>
        <p:nvSpPr>
          <p:cNvPr id="6" name="PlaceHolder 2"/>
          <p:cNvSpPr>
            <a:spLocks noGrp="1"/>
          </p:cNvSpPr>
          <p:nvPr>
            <p:ph type="subTitle"/>
          </p:nvPr>
        </p:nvSpPr>
        <p:spPr>
          <a:xfrm>
            <a:off x="914344" y="2406598"/>
            <a:ext cx="16457526" cy="5965228"/>
          </a:xfrm>
          <a:prstGeom prst="rect">
            <a:avLst/>
          </a:prstGeom>
          <a:noFill/>
          <a:ln w="0">
            <a:noFill/>
          </a:ln>
        </p:spPr>
        <p:txBody>
          <a:bodyPr lIns="0" tIns="0" rIns="0" bIns="0" anchor="ctr">
            <a:noAutofit/>
          </a:bodyPr>
          <a:lstStyle>
            <a:lvl1pPr indent="0" algn="ctr">
              <a:buNone/>
              <a:defRPr/>
            </a:lvl1pPr>
          </a:lstStyle>
          <a:p>
            <a:pPr indent="0" algn="ctr">
              <a:buNone/>
            </a:pPr>
            <a:endParaRPr lang="en-CA" sz="5805" b="0" strike="noStrike" spc="-2">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B8C66BBA-9900-45B1-90A7-BEE86D860F6F}" type="slidenum">
              <a:t>‹#›</a:t>
            </a:fld>
            <a:endParaRPr/>
          </a:p>
        </p:txBody>
      </p:sp>
      <p:sp>
        <p:nvSpPr>
          <p:cNvPr id="3"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1627560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344" y="410134"/>
            <a:ext cx="16457526" cy="1716946"/>
          </a:xfrm>
          <a:prstGeom prst="rect">
            <a:avLst/>
          </a:prstGeom>
          <a:noFill/>
          <a:ln w="0">
            <a:noFill/>
          </a:ln>
        </p:spPr>
        <p:txBody>
          <a:bodyPr lIns="0" tIns="0" rIns="0" bIns="0" anchor="ctr">
            <a:noAutofit/>
          </a:bodyPr>
          <a:lstStyle>
            <a:lvl1pPr indent="0" algn="ctr">
              <a:buNone/>
              <a:defRPr/>
            </a:lvl1pPr>
          </a:lstStyle>
          <a:p>
            <a:pPr indent="0" algn="ctr">
              <a:buNone/>
            </a:pPr>
            <a:endParaRPr lang="en-CA" sz="7982" b="0" strike="noStrike" spc="-2">
              <a:solidFill>
                <a:srgbClr val="000000"/>
              </a:solidFill>
              <a:latin typeface="Arial"/>
            </a:endParaRPr>
          </a:p>
        </p:txBody>
      </p:sp>
      <p:sp>
        <p:nvSpPr>
          <p:cNvPr id="8" name="PlaceHolder 2"/>
          <p:cNvSpPr>
            <a:spLocks noGrp="1"/>
          </p:cNvSpPr>
          <p:nvPr>
            <p:ph/>
          </p:nvPr>
        </p:nvSpPr>
        <p:spPr>
          <a:xfrm>
            <a:off x="914344" y="2406598"/>
            <a:ext cx="16457526" cy="5965228"/>
          </a:xfrm>
          <a:prstGeom prst="rect">
            <a:avLst/>
          </a:prstGeom>
          <a:noFill/>
          <a:ln w="0">
            <a:noFill/>
          </a:ln>
        </p:spPr>
        <p:txBody>
          <a:bodyPr lIns="0" tIns="0" rIns="0" bIns="0" anchor="t">
            <a:normAutofit/>
          </a:bodyPr>
          <a:lstStyle>
            <a:lvl1pPr indent="0">
              <a:spcBef>
                <a:spcPts val="2571"/>
              </a:spcBef>
              <a:buNone/>
              <a:defRPr/>
            </a:lvl1pPr>
          </a:lstStyle>
          <a:p>
            <a:pPr indent="0">
              <a:spcBef>
                <a:spcPts val="1417"/>
              </a:spcBef>
              <a:buNone/>
            </a:pPr>
            <a:endParaRPr lang="en-CA" sz="5805" b="0" strike="noStrike" spc="-2">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36A81F8-AC81-41A7-BC10-26260832539B}" type="slidenum">
              <a:t>‹#›</a:t>
            </a:fld>
            <a:endParaRPr/>
          </a:p>
        </p:txBody>
      </p:sp>
      <p:sp>
        <p:nvSpPr>
          <p:cNvPr id="6"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704350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5.tiff"/><Relationship Id="rId5" Type="http://schemas.openxmlformats.org/officeDocument/2006/relationships/image" Target="../media/image74.tiff"/><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emf"/><Relationship Id="rId7"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3888499" y="1028700"/>
            <a:ext cx="3370801" cy="901572"/>
          </a:xfrm>
          <a:prstGeom prst="rect">
            <a:avLst/>
          </a:prstGeom>
        </p:spPr>
      </p:pic>
      <p:grpSp>
        <p:nvGrpSpPr>
          <p:cNvPr id="4" name="Group 4"/>
          <p:cNvGrpSpPr/>
          <p:nvPr/>
        </p:nvGrpSpPr>
        <p:grpSpPr>
          <a:xfrm>
            <a:off x="4154906" y="5659507"/>
            <a:ext cx="13112026" cy="3610601"/>
            <a:chOff x="0" y="66675"/>
            <a:chExt cx="14600303" cy="4814135"/>
          </a:xfrm>
        </p:grpSpPr>
        <p:sp>
          <p:nvSpPr>
            <p:cNvPr id="5" name="TextBox 5"/>
            <p:cNvSpPr txBox="1"/>
            <p:nvPr/>
          </p:nvSpPr>
          <p:spPr>
            <a:xfrm>
              <a:off x="0" y="66675"/>
              <a:ext cx="14600303" cy="3214555"/>
            </a:xfrm>
            <a:prstGeom prst="rect">
              <a:avLst/>
            </a:prstGeom>
          </p:spPr>
          <p:txBody>
            <a:bodyPr lIns="0" tIns="0" rIns="0" bIns="0" rtlCol="0" anchor="t">
              <a:spAutoFit/>
            </a:bodyPr>
            <a:lstStyle/>
            <a:p>
              <a:pPr algn="r">
                <a:lnSpc>
                  <a:spcPts val="9350"/>
                </a:lnSpc>
              </a:pPr>
              <a:r>
                <a:rPr lang="en-US" sz="8500">
                  <a:solidFill>
                    <a:srgbClr val="FFFFFF"/>
                  </a:solidFill>
                  <a:latin typeface="Roboto Bold"/>
                </a:rPr>
                <a:t>Cybersecurity initiatives </a:t>
              </a:r>
              <a:br>
                <a:rPr lang="en-US" sz="8500">
                  <a:solidFill>
                    <a:srgbClr val="FFFFFF"/>
                  </a:solidFill>
                  <a:latin typeface="Roboto Bold"/>
                </a:rPr>
              </a:br>
              <a:r>
                <a:rPr lang="en-US" sz="8500">
                  <a:solidFill>
                    <a:srgbClr val="FFFFFF"/>
                  </a:solidFill>
                  <a:latin typeface="Roboto Bold"/>
                </a:rPr>
                <a:t>at the University of Ottawa</a:t>
              </a:r>
            </a:p>
          </p:txBody>
        </p:sp>
        <p:sp>
          <p:nvSpPr>
            <p:cNvPr id="6" name="TextBox 6"/>
            <p:cNvSpPr txBox="1"/>
            <p:nvPr/>
          </p:nvSpPr>
          <p:spPr>
            <a:xfrm>
              <a:off x="0" y="4302113"/>
              <a:ext cx="14600303" cy="578697"/>
            </a:xfrm>
            <a:prstGeom prst="rect">
              <a:avLst/>
            </a:prstGeom>
          </p:spPr>
          <p:txBody>
            <a:bodyPr lIns="0" tIns="0" rIns="0" bIns="0" rtlCol="0" anchor="t">
              <a:spAutoFit/>
            </a:bodyPr>
            <a:lstStyle/>
            <a:p>
              <a:pPr algn="r">
                <a:lnSpc>
                  <a:spcPts val="3640"/>
                </a:lnSpc>
              </a:pPr>
              <a:r>
                <a:rPr lang="en-US" sz="2600">
                  <a:solidFill>
                    <a:srgbClr val="FFFFFF"/>
                  </a:solidFill>
                  <a:latin typeface="Roboto"/>
                </a:rPr>
                <a:t>November 28 2022</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453047" y="978135"/>
            <a:ext cx="14242543" cy="8330731"/>
          </a:xfrm>
          <a:prstGeom prst="rect">
            <a:avLst/>
          </a:prstGeom>
        </p:spPr>
      </p:pic>
      <p:sp>
        <p:nvSpPr>
          <p:cNvPr id="3" name="TextBox 3"/>
          <p:cNvSpPr txBox="1"/>
          <p:nvPr/>
        </p:nvSpPr>
        <p:spPr>
          <a:xfrm>
            <a:off x="0" y="4250217"/>
            <a:ext cx="3453047" cy="1556385"/>
          </a:xfrm>
          <a:prstGeom prst="rect">
            <a:avLst/>
          </a:prstGeom>
        </p:spPr>
        <p:txBody>
          <a:bodyPr lIns="0" tIns="0" rIns="0" bIns="0" rtlCol="0" anchor="t">
            <a:spAutoFit/>
          </a:bodyPr>
          <a:lstStyle/>
          <a:p>
            <a:pPr algn="ctr">
              <a:lnSpc>
                <a:spcPts val="4095"/>
              </a:lnSpc>
            </a:pPr>
            <a:r>
              <a:rPr lang="en-US" sz="3500">
                <a:solidFill>
                  <a:srgbClr val="FFFFFF"/>
                </a:solidFill>
                <a:latin typeface="Roboto Bold"/>
              </a:rPr>
              <a:t>Rendering of Main Cyber Range Room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b="6026"/>
          <a:stretch>
            <a:fillRect/>
          </a:stretch>
        </p:blipFill>
        <p:spPr>
          <a:xfrm>
            <a:off x="1028700" y="541885"/>
            <a:ext cx="12955628" cy="9203230"/>
          </a:xfrm>
          <a:prstGeom prst="rect">
            <a:avLst/>
          </a:prstGeom>
        </p:spPr>
      </p:pic>
      <p:sp>
        <p:nvSpPr>
          <p:cNvPr id="3" name="TextBox 3"/>
          <p:cNvSpPr txBox="1"/>
          <p:nvPr/>
        </p:nvSpPr>
        <p:spPr>
          <a:xfrm>
            <a:off x="15254026" y="4568879"/>
            <a:ext cx="1472357" cy="1071245"/>
          </a:xfrm>
          <a:prstGeom prst="rect">
            <a:avLst/>
          </a:prstGeom>
        </p:spPr>
        <p:txBody>
          <a:bodyPr lIns="0" tIns="0" rIns="0" bIns="0" rtlCol="0" anchor="t">
            <a:spAutoFit/>
          </a:bodyPr>
          <a:lstStyle/>
          <a:p>
            <a:pPr algn="ctr">
              <a:lnSpc>
                <a:spcPts val="4255"/>
              </a:lnSpc>
            </a:pPr>
            <a:r>
              <a:rPr lang="en-US" sz="3700">
                <a:solidFill>
                  <a:srgbClr val="FFFFFF"/>
                </a:solidFill>
                <a:latin typeface="Roboto Bold"/>
              </a:rPr>
              <a:t>Server</a:t>
            </a:r>
          </a:p>
          <a:p>
            <a:pPr algn="ctr">
              <a:lnSpc>
                <a:spcPts val="4255"/>
              </a:lnSpc>
            </a:pPr>
            <a:r>
              <a:rPr lang="en-US" sz="3700">
                <a:solidFill>
                  <a:srgbClr val="FFFFFF"/>
                </a:solidFill>
                <a:latin typeface="Roboto Bold"/>
              </a:rPr>
              <a:t> Room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3425" y="4950250"/>
            <a:ext cx="4296914" cy="3274877"/>
            <a:chOff x="0" y="0"/>
            <a:chExt cx="5729219" cy="4366503"/>
          </a:xfrm>
        </p:grpSpPr>
        <p:sp>
          <p:nvSpPr>
            <p:cNvPr id="3" name="TextBox 3"/>
            <p:cNvSpPr txBox="1"/>
            <p:nvPr/>
          </p:nvSpPr>
          <p:spPr>
            <a:xfrm>
              <a:off x="0" y="1148259"/>
              <a:ext cx="5729219" cy="1185411"/>
            </a:xfrm>
            <a:prstGeom prst="rect">
              <a:avLst/>
            </a:prstGeom>
          </p:spPr>
          <p:txBody>
            <a:bodyPr lIns="0" tIns="0" rIns="0" bIns="0" rtlCol="0" anchor="t">
              <a:spAutoFit/>
            </a:bodyPr>
            <a:lstStyle/>
            <a:p>
              <a:pPr>
                <a:lnSpc>
                  <a:spcPts val="3677"/>
                </a:lnSpc>
              </a:pPr>
              <a:r>
                <a:rPr lang="en-US" sz="2626">
                  <a:solidFill>
                    <a:srgbClr val="000000"/>
                  </a:solidFill>
                  <a:latin typeface="Open Sauce Bold"/>
                </a:rPr>
                <a:t>Immersive </a:t>
              </a:r>
            </a:p>
            <a:p>
              <a:pPr>
                <a:lnSpc>
                  <a:spcPts val="3677"/>
                </a:lnSpc>
              </a:pPr>
              <a:r>
                <a:rPr lang="en-US" sz="2626">
                  <a:solidFill>
                    <a:srgbClr val="000000"/>
                  </a:solidFill>
                  <a:latin typeface="Open Sauce Bold"/>
                </a:rPr>
                <a:t>Learning </a:t>
              </a:r>
            </a:p>
          </p:txBody>
        </p:sp>
        <p:sp>
          <p:nvSpPr>
            <p:cNvPr id="4" name="TextBox 4"/>
            <p:cNvSpPr txBox="1"/>
            <p:nvPr/>
          </p:nvSpPr>
          <p:spPr>
            <a:xfrm>
              <a:off x="0" y="2628740"/>
              <a:ext cx="5729219" cy="1737763"/>
            </a:xfrm>
            <a:prstGeom prst="rect">
              <a:avLst/>
            </a:prstGeom>
          </p:spPr>
          <p:txBody>
            <a:bodyPr lIns="0" tIns="0" rIns="0" bIns="0" rtlCol="0" anchor="t">
              <a:spAutoFit/>
            </a:bodyPr>
            <a:lstStyle/>
            <a:p>
              <a:pPr>
                <a:lnSpc>
                  <a:spcPts val="2626"/>
                </a:lnSpc>
              </a:pPr>
              <a:r>
                <a:rPr lang="en-US" sz="1876">
                  <a:solidFill>
                    <a:srgbClr val="000000"/>
                  </a:solidFill>
                  <a:latin typeface="Open Sauce"/>
                </a:rPr>
                <a:t>Powered by state-of-the-art technology, integrated within our curriculum and in partnership with companies and government.</a:t>
              </a:r>
            </a:p>
          </p:txBody>
        </p:sp>
        <p:pic>
          <p:nvPicPr>
            <p:cNvPr id="5" name="Picture 5"/>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0" y="0"/>
              <a:ext cx="751584" cy="855841"/>
            </a:xfrm>
            <a:prstGeom prst="rect">
              <a:avLst/>
            </a:prstGeom>
          </p:spPr>
        </p:pic>
      </p:grpSp>
      <p:pic>
        <p:nvPicPr>
          <p:cNvPr id="6" name="Picture 6"/>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13996544" y="1321387"/>
            <a:ext cx="2202155" cy="883064"/>
          </a:xfrm>
          <a:prstGeom prst="rect">
            <a:avLst/>
          </a:prstGeom>
        </p:spPr>
      </p:pic>
      <p:pic>
        <p:nvPicPr>
          <p:cNvPr id="7" name="Picture 7"/>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13996544" y="2629269"/>
            <a:ext cx="3209440" cy="858413"/>
          </a:xfrm>
          <a:prstGeom prst="rect">
            <a:avLst/>
          </a:prstGeom>
        </p:spPr>
      </p:pic>
      <p:grpSp>
        <p:nvGrpSpPr>
          <p:cNvPr id="8" name="Group 8"/>
          <p:cNvGrpSpPr/>
          <p:nvPr/>
        </p:nvGrpSpPr>
        <p:grpSpPr>
          <a:xfrm>
            <a:off x="5134927" y="4950250"/>
            <a:ext cx="3970786" cy="2944276"/>
            <a:chOff x="0" y="0"/>
            <a:chExt cx="5294381" cy="3925702"/>
          </a:xfrm>
        </p:grpSpPr>
        <p:sp>
          <p:nvSpPr>
            <p:cNvPr id="9" name="TextBox 9"/>
            <p:cNvSpPr txBox="1"/>
            <p:nvPr/>
          </p:nvSpPr>
          <p:spPr>
            <a:xfrm>
              <a:off x="0" y="1148259"/>
              <a:ext cx="5294381" cy="1185411"/>
            </a:xfrm>
            <a:prstGeom prst="rect">
              <a:avLst/>
            </a:prstGeom>
          </p:spPr>
          <p:txBody>
            <a:bodyPr lIns="0" tIns="0" rIns="0" bIns="0" rtlCol="0" anchor="t">
              <a:spAutoFit/>
            </a:bodyPr>
            <a:lstStyle/>
            <a:p>
              <a:pPr>
                <a:lnSpc>
                  <a:spcPts val="3677"/>
                </a:lnSpc>
              </a:pPr>
              <a:r>
                <a:rPr lang="en-US" sz="2626">
                  <a:solidFill>
                    <a:srgbClr val="000000"/>
                  </a:solidFill>
                  <a:latin typeface="Open Sauce Bold"/>
                </a:rPr>
                <a:t>Tailored </a:t>
              </a:r>
            </a:p>
            <a:p>
              <a:pPr>
                <a:lnSpc>
                  <a:spcPts val="3677"/>
                </a:lnSpc>
              </a:pPr>
              <a:r>
                <a:rPr lang="en-US" sz="2626">
                  <a:solidFill>
                    <a:srgbClr val="000000"/>
                  </a:solidFill>
                  <a:latin typeface="Open Sauce Bold"/>
                </a:rPr>
                <a:t>Training</a:t>
              </a:r>
            </a:p>
          </p:txBody>
        </p:sp>
        <p:sp>
          <p:nvSpPr>
            <p:cNvPr id="10" name="TextBox 10"/>
            <p:cNvSpPr txBox="1"/>
            <p:nvPr/>
          </p:nvSpPr>
          <p:spPr>
            <a:xfrm>
              <a:off x="0" y="2628740"/>
              <a:ext cx="5294381" cy="1296962"/>
            </a:xfrm>
            <a:prstGeom prst="rect">
              <a:avLst/>
            </a:prstGeom>
          </p:spPr>
          <p:txBody>
            <a:bodyPr lIns="0" tIns="0" rIns="0" bIns="0" rtlCol="0" anchor="t">
              <a:spAutoFit/>
            </a:bodyPr>
            <a:lstStyle/>
            <a:p>
              <a:pPr>
                <a:lnSpc>
                  <a:spcPts val="2626"/>
                </a:lnSpc>
              </a:pPr>
              <a:r>
                <a:rPr lang="en-US" sz="1876">
                  <a:solidFill>
                    <a:srgbClr val="000000"/>
                  </a:solidFill>
                  <a:latin typeface="Open Sauce"/>
                </a:rPr>
                <a:t>Real-world scenarios, advanced simulations and an immersive delivery experience.</a:t>
              </a:r>
            </a:p>
          </p:txBody>
        </p:sp>
        <p:pic>
          <p:nvPicPr>
            <p:cNvPr id="11" name="Picture 11"/>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87956" y="0"/>
              <a:ext cx="568526" cy="718826"/>
            </a:xfrm>
            <a:prstGeom prst="rect">
              <a:avLst/>
            </a:prstGeom>
          </p:spPr>
        </p:pic>
      </p:grpSp>
      <p:grpSp>
        <p:nvGrpSpPr>
          <p:cNvPr id="12" name="Group 12"/>
          <p:cNvGrpSpPr/>
          <p:nvPr/>
        </p:nvGrpSpPr>
        <p:grpSpPr>
          <a:xfrm>
            <a:off x="9286688" y="4950250"/>
            <a:ext cx="4131333" cy="2944262"/>
            <a:chOff x="0" y="0"/>
            <a:chExt cx="5508444" cy="3925683"/>
          </a:xfrm>
        </p:grpSpPr>
        <p:sp>
          <p:nvSpPr>
            <p:cNvPr id="13" name="TextBox 13"/>
            <p:cNvSpPr txBox="1"/>
            <p:nvPr/>
          </p:nvSpPr>
          <p:spPr>
            <a:xfrm>
              <a:off x="0" y="1148259"/>
              <a:ext cx="5508444" cy="1185325"/>
            </a:xfrm>
            <a:prstGeom prst="rect">
              <a:avLst/>
            </a:prstGeom>
          </p:spPr>
          <p:txBody>
            <a:bodyPr lIns="0" tIns="0" rIns="0" bIns="0" rtlCol="0" anchor="t">
              <a:spAutoFit/>
            </a:bodyPr>
            <a:lstStyle/>
            <a:p>
              <a:pPr>
                <a:lnSpc>
                  <a:spcPts val="3677"/>
                </a:lnSpc>
              </a:pPr>
              <a:r>
                <a:rPr lang="en-US" sz="2626">
                  <a:solidFill>
                    <a:srgbClr val="000000"/>
                  </a:solidFill>
                  <a:latin typeface="Open Sauce Bold"/>
                </a:rPr>
                <a:t>Interdisciplinary Research</a:t>
              </a:r>
            </a:p>
          </p:txBody>
        </p:sp>
        <p:sp>
          <p:nvSpPr>
            <p:cNvPr id="14" name="TextBox 14"/>
            <p:cNvSpPr txBox="1"/>
            <p:nvPr/>
          </p:nvSpPr>
          <p:spPr>
            <a:xfrm>
              <a:off x="0" y="2628654"/>
              <a:ext cx="5508444" cy="1297030"/>
            </a:xfrm>
            <a:prstGeom prst="rect">
              <a:avLst/>
            </a:prstGeom>
          </p:spPr>
          <p:txBody>
            <a:bodyPr lIns="0" tIns="0" rIns="0" bIns="0" rtlCol="0" anchor="t">
              <a:spAutoFit/>
            </a:bodyPr>
            <a:lstStyle/>
            <a:p>
              <a:pPr>
                <a:lnSpc>
                  <a:spcPts val="2626"/>
                </a:lnSpc>
              </a:pPr>
              <a:r>
                <a:rPr lang="en-US" sz="1876">
                  <a:solidFill>
                    <a:srgbClr val="000000"/>
                  </a:solidFill>
                  <a:latin typeface="Open Sauce"/>
                </a:rPr>
                <a:t>Into new areas of threat defence, analytics, AI security, cyber law, and organizational response.</a:t>
              </a:r>
            </a:p>
          </p:txBody>
        </p:sp>
        <p:pic>
          <p:nvPicPr>
            <p:cNvPr id="15" name="Picture 15"/>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a:fillRect/>
            </a:stretch>
          </p:blipFill>
          <p:spPr>
            <a:xfrm>
              <a:off x="0" y="0"/>
              <a:ext cx="700529" cy="718826"/>
            </a:xfrm>
            <a:prstGeom prst="rect">
              <a:avLst/>
            </a:prstGeom>
          </p:spPr>
        </p:pic>
      </p:grpSp>
      <p:sp>
        <p:nvSpPr>
          <p:cNvPr id="16" name="TextBox 16"/>
          <p:cNvSpPr txBox="1"/>
          <p:nvPr/>
        </p:nvSpPr>
        <p:spPr>
          <a:xfrm>
            <a:off x="1185832" y="1245187"/>
            <a:ext cx="10793219" cy="2242495"/>
          </a:xfrm>
          <a:prstGeom prst="rect">
            <a:avLst/>
          </a:prstGeom>
        </p:spPr>
        <p:txBody>
          <a:bodyPr lIns="0" tIns="0" rIns="0" bIns="0" rtlCol="0" anchor="t">
            <a:spAutoFit/>
          </a:bodyPr>
          <a:lstStyle/>
          <a:p>
            <a:pPr>
              <a:lnSpc>
                <a:spcPts val="4479"/>
              </a:lnSpc>
            </a:pPr>
            <a:r>
              <a:rPr lang="en-US" sz="3199">
                <a:solidFill>
                  <a:srgbClr val="000000"/>
                </a:solidFill>
                <a:latin typeface="Roboto Bold"/>
              </a:rPr>
              <a:t>The Cyber Range is multi-year partnership with IBM to create a fully immersive, interactive, and experiential learning facility for research and training in cybersecurity for students, businesses, and government organizations.</a:t>
            </a:r>
          </a:p>
        </p:txBody>
      </p:sp>
      <p:sp>
        <p:nvSpPr>
          <p:cNvPr id="17" name="TextBox 17"/>
          <p:cNvSpPr txBox="1"/>
          <p:nvPr/>
        </p:nvSpPr>
        <p:spPr>
          <a:xfrm>
            <a:off x="13715682" y="5801919"/>
            <a:ext cx="3492285" cy="898519"/>
          </a:xfrm>
          <a:prstGeom prst="rect">
            <a:avLst/>
          </a:prstGeom>
        </p:spPr>
        <p:txBody>
          <a:bodyPr lIns="0" tIns="0" rIns="0" bIns="0" rtlCol="0" anchor="t">
            <a:spAutoFit/>
          </a:bodyPr>
          <a:lstStyle/>
          <a:p>
            <a:pPr>
              <a:lnSpc>
                <a:spcPts val="3677"/>
              </a:lnSpc>
            </a:pPr>
            <a:r>
              <a:rPr lang="en-US" sz="2626">
                <a:solidFill>
                  <a:srgbClr val="000000"/>
                </a:solidFill>
                <a:latin typeface="Open Sauce Bold"/>
              </a:rPr>
              <a:t>Community</a:t>
            </a:r>
          </a:p>
          <a:p>
            <a:pPr>
              <a:lnSpc>
                <a:spcPts val="3677"/>
              </a:lnSpc>
            </a:pPr>
            <a:r>
              <a:rPr lang="en-US" sz="2626">
                <a:solidFill>
                  <a:srgbClr val="000000"/>
                </a:solidFill>
                <a:latin typeface="Open Sauce Bold"/>
              </a:rPr>
              <a:t>Building</a:t>
            </a:r>
          </a:p>
        </p:txBody>
      </p:sp>
      <p:sp>
        <p:nvSpPr>
          <p:cNvPr id="18" name="TextBox 18"/>
          <p:cNvSpPr txBox="1"/>
          <p:nvPr/>
        </p:nvSpPr>
        <p:spPr>
          <a:xfrm>
            <a:off x="13715682" y="6912215"/>
            <a:ext cx="3978692" cy="1610106"/>
          </a:xfrm>
          <a:prstGeom prst="rect">
            <a:avLst/>
          </a:prstGeom>
        </p:spPr>
        <p:txBody>
          <a:bodyPr lIns="0" tIns="0" rIns="0" bIns="0" rtlCol="0" anchor="t">
            <a:spAutoFit/>
          </a:bodyPr>
          <a:lstStyle/>
          <a:p>
            <a:pPr>
              <a:lnSpc>
                <a:spcPts val="2604"/>
              </a:lnSpc>
            </a:pPr>
            <a:r>
              <a:rPr lang="en-US" sz="1860">
                <a:solidFill>
                  <a:srgbClr val="000000"/>
                </a:solidFill>
                <a:latin typeface="Open Sauce"/>
              </a:rPr>
              <a:t>Create the next generation of experts by engaging with youth, uniting the cyber community and by attracting a diverse talent pool.</a:t>
            </a:r>
          </a:p>
          <a:p>
            <a:pPr>
              <a:lnSpc>
                <a:spcPts val="2604"/>
              </a:lnSpc>
            </a:pPr>
            <a:endParaRPr lang="en-US" sz="1860">
              <a:solidFill>
                <a:srgbClr val="000000"/>
              </a:solidFill>
              <a:latin typeface="Open Sauce"/>
            </a:endParaRPr>
          </a:p>
        </p:txBody>
      </p:sp>
      <p:pic>
        <p:nvPicPr>
          <p:cNvPr id="19" name="Picture 19"/>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a:off x="13768998" y="4950250"/>
            <a:ext cx="622529" cy="539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866752" y="0"/>
            <a:ext cx="5421248" cy="10287000"/>
          </a:xfrm>
          <a:prstGeom prst="rect">
            <a:avLst/>
          </a:prstGeom>
          <a:solidFill>
            <a:srgbClr val="101010"/>
          </a:solidFill>
        </p:spPr>
      </p:sp>
      <p:grpSp>
        <p:nvGrpSpPr>
          <p:cNvPr id="3" name="Group 3"/>
          <p:cNvGrpSpPr/>
          <p:nvPr/>
        </p:nvGrpSpPr>
        <p:grpSpPr>
          <a:xfrm>
            <a:off x="1128785" y="4473183"/>
            <a:ext cx="10153977" cy="1392331"/>
            <a:chOff x="0" y="0"/>
            <a:chExt cx="13538636" cy="1856441"/>
          </a:xfrm>
        </p:grpSpPr>
        <p:sp>
          <p:nvSpPr>
            <p:cNvPr id="4" name="TextBox 4"/>
            <p:cNvSpPr txBox="1"/>
            <p:nvPr/>
          </p:nvSpPr>
          <p:spPr>
            <a:xfrm>
              <a:off x="1823891" y="-57150"/>
              <a:ext cx="11714744" cy="578600"/>
            </a:xfrm>
            <a:prstGeom prst="rect">
              <a:avLst/>
            </a:prstGeom>
          </p:spPr>
          <p:txBody>
            <a:bodyPr lIns="0" tIns="0" rIns="0" bIns="0" rtlCol="0" anchor="t">
              <a:spAutoFit/>
            </a:bodyPr>
            <a:lstStyle/>
            <a:p>
              <a:pPr>
                <a:lnSpc>
                  <a:spcPts val="3640"/>
                </a:lnSpc>
              </a:pPr>
              <a:r>
                <a:rPr lang="en-US" sz="2600">
                  <a:solidFill>
                    <a:srgbClr val="101010"/>
                  </a:solidFill>
                  <a:latin typeface="Roboto Bold"/>
                </a:rPr>
                <a:t>PROFESSIONAL SKILLS DEVELOPMENT</a:t>
              </a:r>
            </a:p>
          </p:txBody>
        </p:sp>
        <p:sp>
          <p:nvSpPr>
            <p:cNvPr id="5" name="TextBox 5"/>
            <p:cNvSpPr txBox="1"/>
            <p:nvPr/>
          </p:nvSpPr>
          <p:spPr>
            <a:xfrm>
              <a:off x="1823891" y="741805"/>
              <a:ext cx="11714744" cy="1114637"/>
            </a:xfrm>
            <a:prstGeom prst="rect">
              <a:avLst/>
            </a:prstGeom>
          </p:spPr>
          <p:txBody>
            <a:bodyPr lIns="0" tIns="0" rIns="0" bIns="0" rtlCol="0" anchor="t">
              <a:spAutoFit/>
            </a:bodyPr>
            <a:lstStyle/>
            <a:p>
              <a:pPr>
                <a:lnSpc>
                  <a:spcPts val="3520"/>
                </a:lnSpc>
              </a:pPr>
              <a:r>
                <a:rPr lang="en-US" sz="2200">
                  <a:solidFill>
                    <a:srgbClr val="101010"/>
                  </a:solidFill>
                  <a:latin typeface="Roboto"/>
                </a:rPr>
                <a:t>New microprograms and micro-credentials are open to professionals, with flexible delivery and adapted schedule. </a:t>
              </a:r>
            </a:p>
          </p:txBody>
        </p:sp>
        <p:pic>
          <p:nvPicPr>
            <p:cNvPr id="6" name="Picture 6"/>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0" y="0"/>
              <a:ext cx="810884" cy="1013605"/>
            </a:xfrm>
            <a:prstGeom prst="rect">
              <a:avLst/>
            </a:prstGeom>
          </p:spPr>
        </p:pic>
      </p:grpSp>
      <p:sp>
        <p:nvSpPr>
          <p:cNvPr id="7" name="TextBox 7"/>
          <p:cNvSpPr txBox="1"/>
          <p:nvPr/>
        </p:nvSpPr>
        <p:spPr>
          <a:xfrm>
            <a:off x="13065007" y="4150816"/>
            <a:ext cx="4194293" cy="1631842"/>
          </a:xfrm>
          <a:prstGeom prst="rect">
            <a:avLst/>
          </a:prstGeom>
        </p:spPr>
        <p:txBody>
          <a:bodyPr lIns="0" tIns="0" rIns="0" bIns="0" rtlCol="0" anchor="t">
            <a:spAutoFit/>
          </a:bodyPr>
          <a:lstStyle/>
          <a:p>
            <a:pPr algn="r">
              <a:lnSpc>
                <a:spcPts val="6500"/>
              </a:lnSpc>
            </a:pPr>
            <a:r>
              <a:rPr lang="en-US" sz="5000">
                <a:solidFill>
                  <a:srgbClr val="FFFFFF"/>
                </a:solidFill>
                <a:latin typeface="Roboto Bold"/>
              </a:rPr>
              <a:t>Immersive Learning</a:t>
            </a:r>
          </a:p>
        </p:txBody>
      </p:sp>
      <p:grpSp>
        <p:nvGrpSpPr>
          <p:cNvPr id="8" name="Group 8"/>
          <p:cNvGrpSpPr/>
          <p:nvPr/>
        </p:nvGrpSpPr>
        <p:grpSpPr>
          <a:xfrm>
            <a:off x="1189343" y="7092778"/>
            <a:ext cx="10093419" cy="1392331"/>
            <a:chOff x="0" y="0"/>
            <a:chExt cx="13457892" cy="1856441"/>
          </a:xfrm>
        </p:grpSpPr>
        <p:sp>
          <p:nvSpPr>
            <p:cNvPr id="9" name="TextBox 9"/>
            <p:cNvSpPr txBox="1"/>
            <p:nvPr/>
          </p:nvSpPr>
          <p:spPr>
            <a:xfrm>
              <a:off x="1743148" y="-57150"/>
              <a:ext cx="11714744" cy="578600"/>
            </a:xfrm>
            <a:prstGeom prst="rect">
              <a:avLst/>
            </a:prstGeom>
          </p:spPr>
          <p:txBody>
            <a:bodyPr lIns="0" tIns="0" rIns="0" bIns="0" rtlCol="0" anchor="t">
              <a:spAutoFit/>
            </a:bodyPr>
            <a:lstStyle/>
            <a:p>
              <a:pPr>
                <a:lnSpc>
                  <a:spcPts val="3640"/>
                </a:lnSpc>
              </a:pPr>
              <a:r>
                <a:rPr lang="en-US" sz="2600">
                  <a:solidFill>
                    <a:srgbClr val="101010"/>
                  </a:solidFill>
                  <a:latin typeface="Roboto Bold"/>
                </a:rPr>
                <a:t>INDUSTRY CERTIFICATION</a:t>
              </a:r>
            </a:p>
          </p:txBody>
        </p:sp>
        <p:sp>
          <p:nvSpPr>
            <p:cNvPr id="10" name="TextBox 10"/>
            <p:cNvSpPr txBox="1"/>
            <p:nvPr/>
          </p:nvSpPr>
          <p:spPr>
            <a:xfrm>
              <a:off x="1743148" y="741805"/>
              <a:ext cx="11714744" cy="1114637"/>
            </a:xfrm>
            <a:prstGeom prst="rect">
              <a:avLst/>
            </a:prstGeom>
          </p:spPr>
          <p:txBody>
            <a:bodyPr lIns="0" tIns="0" rIns="0" bIns="0" rtlCol="0" anchor="t">
              <a:spAutoFit/>
            </a:bodyPr>
            <a:lstStyle/>
            <a:p>
              <a:pPr>
                <a:lnSpc>
                  <a:spcPts val="3520"/>
                </a:lnSpc>
              </a:pPr>
              <a:r>
                <a:rPr lang="en-US" sz="2200">
                  <a:solidFill>
                    <a:srgbClr val="101010"/>
                  </a:solidFill>
                  <a:latin typeface="Roboto"/>
                </a:rPr>
                <a:t>Cyber Range training will be coupled with industry certifications (NSE, IBM, CompTIA, and more).</a:t>
              </a:r>
            </a:p>
          </p:txBody>
        </p:sp>
        <p:pic>
          <p:nvPicPr>
            <p:cNvPr id="11" name="Picture 11"/>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0" y="0"/>
              <a:ext cx="730140" cy="892393"/>
            </a:xfrm>
            <a:prstGeom prst="rect">
              <a:avLst/>
            </a:prstGeom>
          </p:spPr>
        </p:pic>
      </p:grpSp>
      <p:grpSp>
        <p:nvGrpSpPr>
          <p:cNvPr id="12" name="Group 12"/>
          <p:cNvGrpSpPr/>
          <p:nvPr/>
        </p:nvGrpSpPr>
        <p:grpSpPr>
          <a:xfrm>
            <a:off x="1190356" y="1853534"/>
            <a:ext cx="10092405" cy="1392385"/>
            <a:chOff x="0" y="0"/>
            <a:chExt cx="13456540" cy="1856513"/>
          </a:xfrm>
        </p:grpSpPr>
        <p:sp>
          <p:nvSpPr>
            <p:cNvPr id="13" name="TextBox 13"/>
            <p:cNvSpPr txBox="1"/>
            <p:nvPr/>
          </p:nvSpPr>
          <p:spPr>
            <a:xfrm>
              <a:off x="1741796" y="-57150"/>
              <a:ext cx="11714744" cy="578600"/>
            </a:xfrm>
            <a:prstGeom prst="rect">
              <a:avLst/>
            </a:prstGeom>
          </p:spPr>
          <p:txBody>
            <a:bodyPr lIns="0" tIns="0" rIns="0" bIns="0" rtlCol="0" anchor="t">
              <a:spAutoFit/>
            </a:bodyPr>
            <a:lstStyle/>
            <a:p>
              <a:pPr>
                <a:lnSpc>
                  <a:spcPts val="3640"/>
                </a:lnSpc>
              </a:pPr>
              <a:r>
                <a:rPr lang="en-US" sz="2600">
                  <a:solidFill>
                    <a:srgbClr val="101010"/>
                  </a:solidFill>
                  <a:latin typeface="Roboto Bold"/>
                </a:rPr>
                <a:t>ACADEMIC PROGRAMS</a:t>
              </a:r>
            </a:p>
          </p:txBody>
        </p:sp>
        <p:sp>
          <p:nvSpPr>
            <p:cNvPr id="14" name="TextBox 14"/>
            <p:cNvSpPr txBox="1"/>
            <p:nvPr/>
          </p:nvSpPr>
          <p:spPr>
            <a:xfrm>
              <a:off x="1741796" y="741877"/>
              <a:ext cx="11714744" cy="1114637"/>
            </a:xfrm>
            <a:prstGeom prst="rect">
              <a:avLst/>
            </a:prstGeom>
          </p:spPr>
          <p:txBody>
            <a:bodyPr lIns="0" tIns="0" rIns="0" bIns="0" rtlCol="0" anchor="t">
              <a:spAutoFit/>
            </a:bodyPr>
            <a:lstStyle/>
            <a:p>
              <a:pPr>
                <a:lnSpc>
                  <a:spcPts val="3520"/>
                </a:lnSpc>
              </a:pPr>
              <a:r>
                <a:rPr lang="en-US" sz="2200">
                  <a:solidFill>
                    <a:srgbClr val="101010"/>
                  </a:solidFill>
                  <a:latin typeface="Roboto"/>
                </a:rPr>
                <a:t>Cyber Range training will be integrated into undergraduate and graduate courses, and within microprograms.</a:t>
              </a:r>
            </a:p>
          </p:txBody>
        </p:sp>
        <p:pic>
          <p:nvPicPr>
            <p:cNvPr id="15" name="Picture 15"/>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0" y="0"/>
              <a:ext cx="646693" cy="808366"/>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25" y="0"/>
            <a:ext cx="5421248" cy="10287000"/>
          </a:xfrm>
          <a:prstGeom prst="rect">
            <a:avLst/>
          </a:prstGeom>
          <a:solidFill>
            <a:srgbClr val="101010"/>
          </a:solidFill>
        </p:spPr>
      </p:sp>
      <p:pic>
        <p:nvPicPr>
          <p:cNvPr id="3" name="Picture 3"/>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6292371" y="3819090"/>
            <a:ext cx="520157" cy="656349"/>
          </a:xfrm>
          <a:prstGeom prst="rect">
            <a:avLst/>
          </a:prstGeom>
        </p:spPr>
      </p:pic>
      <p:pic>
        <p:nvPicPr>
          <p:cNvPr id="4" name="Picture 4"/>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164203" y="5905003"/>
            <a:ext cx="776492" cy="621194"/>
          </a:xfrm>
          <a:prstGeom prst="rect">
            <a:avLst/>
          </a:prstGeom>
        </p:spPr>
      </p:pic>
      <p:sp>
        <p:nvSpPr>
          <p:cNvPr id="5" name="TextBox 5"/>
          <p:cNvSpPr txBox="1"/>
          <p:nvPr/>
        </p:nvSpPr>
        <p:spPr>
          <a:xfrm>
            <a:off x="838200" y="4299004"/>
            <a:ext cx="4264105" cy="1631842"/>
          </a:xfrm>
          <a:prstGeom prst="rect">
            <a:avLst/>
          </a:prstGeom>
        </p:spPr>
        <p:txBody>
          <a:bodyPr lIns="0" tIns="0" rIns="0" bIns="0" rtlCol="0" anchor="t">
            <a:spAutoFit/>
          </a:bodyPr>
          <a:lstStyle/>
          <a:p>
            <a:pPr algn="just">
              <a:lnSpc>
                <a:spcPts val="6500"/>
              </a:lnSpc>
            </a:pPr>
            <a:r>
              <a:rPr lang="en-US" sz="5000">
                <a:solidFill>
                  <a:srgbClr val="FFFFFF"/>
                </a:solidFill>
                <a:latin typeface="Roboto Bold"/>
              </a:rPr>
              <a:t>Tailored Training </a:t>
            </a:r>
          </a:p>
        </p:txBody>
      </p:sp>
      <p:grpSp>
        <p:nvGrpSpPr>
          <p:cNvPr id="6" name="Group 6"/>
          <p:cNvGrpSpPr/>
          <p:nvPr/>
        </p:nvGrpSpPr>
        <p:grpSpPr>
          <a:xfrm>
            <a:off x="7648597" y="5905003"/>
            <a:ext cx="9047736" cy="1392277"/>
            <a:chOff x="0" y="0"/>
            <a:chExt cx="12063648" cy="1856369"/>
          </a:xfrm>
        </p:grpSpPr>
        <p:sp>
          <p:nvSpPr>
            <p:cNvPr id="7" name="TextBox 7"/>
            <p:cNvSpPr txBox="1"/>
            <p:nvPr/>
          </p:nvSpPr>
          <p:spPr>
            <a:xfrm>
              <a:off x="0" y="-57150"/>
              <a:ext cx="12063648" cy="578600"/>
            </a:xfrm>
            <a:prstGeom prst="rect">
              <a:avLst/>
            </a:prstGeom>
          </p:spPr>
          <p:txBody>
            <a:bodyPr lIns="0" tIns="0" rIns="0" bIns="0" rtlCol="0" anchor="t">
              <a:spAutoFit/>
            </a:bodyPr>
            <a:lstStyle/>
            <a:p>
              <a:pPr>
                <a:lnSpc>
                  <a:spcPts val="3640"/>
                </a:lnSpc>
              </a:pPr>
              <a:r>
                <a:rPr lang="en-US" sz="2600">
                  <a:solidFill>
                    <a:srgbClr val="101010"/>
                  </a:solidFill>
                  <a:latin typeface="Roboto Bold"/>
                </a:rPr>
                <a:t>CYBERSECURITY RESPONSE</a:t>
              </a:r>
            </a:p>
          </p:txBody>
        </p:sp>
        <p:sp>
          <p:nvSpPr>
            <p:cNvPr id="8" name="TextBox 8"/>
            <p:cNvSpPr txBox="1"/>
            <p:nvPr/>
          </p:nvSpPr>
          <p:spPr>
            <a:xfrm>
              <a:off x="0" y="741877"/>
              <a:ext cx="12063648" cy="1114492"/>
            </a:xfrm>
            <a:prstGeom prst="rect">
              <a:avLst/>
            </a:prstGeom>
          </p:spPr>
          <p:txBody>
            <a:bodyPr lIns="0" tIns="0" rIns="0" bIns="0" rtlCol="0" anchor="t">
              <a:spAutoFit/>
            </a:bodyPr>
            <a:lstStyle/>
            <a:p>
              <a:pPr>
                <a:lnSpc>
                  <a:spcPts val="3520"/>
                </a:lnSpc>
              </a:pPr>
              <a:r>
                <a:rPr lang="en-US" sz="2200">
                  <a:solidFill>
                    <a:srgbClr val="101010"/>
                  </a:solidFill>
                  <a:latin typeface="Roboto"/>
                </a:rPr>
                <a:t>Immerse your technical and leadership teams in an engaging session to hone your cybersecurity response.</a:t>
              </a:r>
            </a:p>
          </p:txBody>
        </p:sp>
      </p:grpSp>
      <p:grpSp>
        <p:nvGrpSpPr>
          <p:cNvPr id="9" name="Group 9"/>
          <p:cNvGrpSpPr/>
          <p:nvPr/>
        </p:nvGrpSpPr>
        <p:grpSpPr>
          <a:xfrm>
            <a:off x="7709154" y="3779301"/>
            <a:ext cx="8987178" cy="1392277"/>
            <a:chOff x="0" y="0"/>
            <a:chExt cx="11982904" cy="1856369"/>
          </a:xfrm>
        </p:grpSpPr>
        <p:sp>
          <p:nvSpPr>
            <p:cNvPr id="10" name="TextBox 10"/>
            <p:cNvSpPr txBox="1"/>
            <p:nvPr/>
          </p:nvSpPr>
          <p:spPr>
            <a:xfrm>
              <a:off x="0" y="-57150"/>
              <a:ext cx="11982904" cy="578600"/>
            </a:xfrm>
            <a:prstGeom prst="rect">
              <a:avLst/>
            </a:prstGeom>
          </p:spPr>
          <p:txBody>
            <a:bodyPr lIns="0" tIns="0" rIns="0" bIns="0" rtlCol="0" anchor="t">
              <a:spAutoFit/>
            </a:bodyPr>
            <a:lstStyle/>
            <a:p>
              <a:pPr>
                <a:lnSpc>
                  <a:spcPts val="3640"/>
                </a:lnSpc>
              </a:pPr>
              <a:r>
                <a:rPr lang="en-US" sz="2600">
                  <a:solidFill>
                    <a:srgbClr val="101010"/>
                  </a:solidFill>
                  <a:latin typeface="Roboto Bold"/>
                </a:rPr>
                <a:t>TRAINING PLATFORM</a:t>
              </a:r>
            </a:p>
          </p:txBody>
        </p:sp>
        <p:sp>
          <p:nvSpPr>
            <p:cNvPr id="11" name="TextBox 11"/>
            <p:cNvSpPr txBox="1"/>
            <p:nvPr/>
          </p:nvSpPr>
          <p:spPr>
            <a:xfrm>
              <a:off x="0" y="741877"/>
              <a:ext cx="11982904" cy="1114492"/>
            </a:xfrm>
            <a:prstGeom prst="rect">
              <a:avLst/>
            </a:prstGeom>
          </p:spPr>
          <p:txBody>
            <a:bodyPr lIns="0" tIns="0" rIns="0" bIns="0" rtlCol="0" anchor="t">
              <a:spAutoFit/>
            </a:bodyPr>
            <a:lstStyle/>
            <a:p>
              <a:pPr>
                <a:lnSpc>
                  <a:spcPts val="3520"/>
                </a:lnSpc>
              </a:pPr>
              <a:r>
                <a:rPr lang="en-US" sz="2200">
                  <a:solidFill>
                    <a:srgbClr val="101010"/>
                  </a:solidFill>
                  <a:latin typeface="Roboto"/>
                </a:rPr>
                <a:t>Access the Cyber Range to upskill or reskill your team, and validate technical skills using our wide array of cybersecurity scenarios.</a:t>
              </a:r>
            </a:p>
          </p:txBody>
        </p:sp>
      </p:grpSp>
      <p:sp>
        <p:nvSpPr>
          <p:cNvPr id="12" name="TextBox 12"/>
          <p:cNvSpPr txBox="1"/>
          <p:nvPr/>
        </p:nvSpPr>
        <p:spPr>
          <a:xfrm>
            <a:off x="6341236" y="1116818"/>
            <a:ext cx="10856493" cy="1986208"/>
          </a:xfrm>
          <a:prstGeom prst="rect">
            <a:avLst/>
          </a:prstGeom>
        </p:spPr>
        <p:txBody>
          <a:bodyPr lIns="0" tIns="0" rIns="0" bIns="0" rtlCol="0" anchor="t">
            <a:spAutoFit/>
          </a:bodyPr>
          <a:lstStyle/>
          <a:p>
            <a:pPr>
              <a:lnSpc>
                <a:spcPts val="3919"/>
              </a:lnSpc>
            </a:pPr>
            <a:r>
              <a:rPr lang="en-US" sz="2799">
                <a:solidFill>
                  <a:srgbClr val="000000"/>
                </a:solidFill>
                <a:latin typeface="Roboto Bold"/>
              </a:rPr>
              <a:t>A unique cybersecurity training and testing facility that provides experiential learning opportunities that are both immersive and ultra-realistic.</a:t>
            </a:r>
          </a:p>
          <a:p>
            <a:pPr>
              <a:lnSpc>
                <a:spcPts val="3919"/>
              </a:lnSpc>
            </a:pPr>
            <a:endParaRPr lang="en-US" sz="2799">
              <a:solidFill>
                <a:srgbClr val="000000"/>
              </a:solidFill>
              <a:latin typeface="Roboto Bold"/>
            </a:endParaRPr>
          </a:p>
        </p:txBody>
      </p:sp>
      <p:grpSp>
        <p:nvGrpSpPr>
          <p:cNvPr id="13" name="Group 13"/>
          <p:cNvGrpSpPr/>
          <p:nvPr/>
        </p:nvGrpSpPr>
        <p:grpSpPr>
          <a:xfrm>
            <a:off x="7788511" y="8030615"/>
            <a:ext cx="8987178" cy="1392457"/>
            <a:chOff x="0" y="0"/>
            <a:chExt cx="11982904" cy="1856610"/>
          </a:xfrm>
        </p:grpSpPr>
        <p:sp>
          <p:nvSpPr>
            <p:cNvPr id="14" name="TextBox 14"/>
            <p:cNvSpPr txBox="1"/>
            <p:nvPr/>
          </p:nvSpPr>
          <p:spPr>
            <a:xfrm>
              <a:off x="0" y="-57150"/>
              <a:ext cx="11982904" cy="578697"/>
            </a:xfrm>
            <a:prstGeom prst="rect">
              <a:avLst/>
            </a:prstGeom>
          </p:spPr>
          <p:txBody>
            <a:bodyPr lIns="0" tIns="0" rIns="0" bIns="0" rtlCol="0" anchor="t">
              <a:spAutoFit/>
            </a:bodyPr>
            <a:lstStyle/>
            <a:p>
              <a:pPr>
                <a:lnSpc>
                  <a:spcPts val="3640"/>
                </a:lnSpc>
              </a:pPr>
              <a:r>
                <a:rPr lang="en-US" sz="2600">
                  <a:solidFill>
                    <a:srgbClr val="101010"/>
                  </a:solidFill>
                  <a:latin typeface="Roboto Bold"/>
                </a:rPr>
                <a:t>CUSTOMIZABLE ENVIRONMENT </a:t>
              </a:r>
            </a:p>
          </p:txBody>
        </p:sp>
        <p:sp>
          <p:nvSpPr>
            <p:cNvPr id="15" name="TextBox 15"/>
            <p:cNvSpPr txBox="1"/>
            <p:nvPr/>
          </p:nvSpPr>
          <p:spPr>
            <a:xfrm>
              <a:off x="0" y="741973"/>
              <a:ext cx="11982904" cy="1114637"/>
            </a:xfrm>
            <a:prstGeom prst="rect">
              <a:avLst/>
            </a:prstGeom>
          </p:spPr>
          <p:txBody>
            <a:bodyPr lIns="0" tIns="0" rIns="0" bIns="0" rtlCol="0" anchor="t">
              <a:spAutoFit/>
            </a:bodyPr>
            <a:lstStyle/>
            <a:p>
              <a:pPr>
                <a:lnSpc>
                  <a:spcPts val="3520"/>
                </a:lnSpc>
              </a:pPr>
              <a:r>
                <a:rPr lang="en-US" sz="2200">
                  <a:solidFill>
                    <a:srgbClr val="101010"/>
                  </a:solidFill>
                  <a:latin typeface="Roboto"/>
                </a:rPr>
                <a:t>Build an interactive emulation of your local network, systems, tools, and applications using the CITEF™</a:t>
              </a:r>
            </a:p>
          </p:txBody>
        </p:sp>
      </p:grpSp>
      <p:pic>
        <p:nvPicPr>
          <p:cNvPr id="16" name="Picture 16"/>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6292371" y="8030705"/>
            <a:ext cx="678870" cy="5091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0" y="-139563"/>
            <a:ext cx="18288000" cy="10566125"/>
            <a:chOff x="0" y="0"/>
            <a:chExt cx="4816593" cy="2782848"/>
          </a:xfrm>
        </p:grpSpPr>
        <p:sp>
          <p:nvSpPr>
            <p:cNvPr id="4" name="Freeform 4"/>
            <p:cNvSpPr/>
            <p:nvPr/>
          </p:nvSpPr>
          <p:spPr>
            <a:xfrm>
              <a:off x="0" y="0"/>
              <a:ext cx="4816592" cy="2782848"/>
            </a:xfrm>
            <a:custGeom>
              <a:avLst/>
              <a:gdLst/>
              <a:ahLst/>
              <a:cxnLst/>
              <a:rect l="l" t="t" r="r" b="b"/>
              <a:pathLst>
                <a:path w="4816592" h="2782848">
                  <a:moveTo>
                    <a:pt x="0" y="0"/>
                  </a:moveTo>
                  <a:lnTo>
                    <a:pt x="4816592" y="0"/>
                  </a:lnTo>
                  <a:lnTo>
                    <a:pt x="4816592" y="2782848"/>
                  </a:lnTo>
                  <a:lnTo>
                    <a:pt x="0" y="2782848"/>
                  </a:lnTo>
                  <a:close/>
                </a:path>
              </a:pathLst>
            </a:custGeom>
            <a:solidFill>
              <a:srgbClr val="101010">
                <a:alpha val="41961"/>
              </a:srgbClr>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a:off x="0" y="-139563"/>
            <a:ext cx="6230641" cy="10566125"/>
          </a:xfrm>
          <a:prstGeom prst="rect">
            <a:avLst/>
          </a:prstGeom>
          <a:solidFill>
            <a:srgbClr val="101010"/>
          </a:solidFill>
        </p:spPr>
      </p:sp>
      <p:sp>
        <p:nvSpPr>
          <p:cNvPr id="7" name="TextBox 7"/>
          <p:cNvSpPr txBox="1"/>
          <p:nvPr/>
        </p:nvSpPr>
        <p:spPr>
          <a:xfrm>
            <a:off x="7069106" y="4004483"/>
            <a:ext cx="10717572" cy="1786800"/>
          </a:xfrm>
          <a:prstGeom prst="rect">
            <a:avLst/>
          </a:prstGeom>
        </p:spPr>
        <p:txBody>
          <a:bodyPr lIns="0" tIns="0" rIns="0" bIns="0" rtlCol="0" anchor="t">
            <a:spAutoFit/>
          </a:bodyPr>
          <a:lstStyle/>
          <a:p>
            <a:pPr algn="ctr">
              <a:lnSpc>
                <a:spcPts val="6943"/>
              </a:lnSpc>
            </a:pPr>
            <a:r>
              <a:rPr lang="en-US" sz="6199">
                <a:solidFill>
                  <a:srgbClr val="FFFFFF"/>
                </a:solidFill>
                <a:latin typeface="Arimo Bold"/>
              </a:rPr>
              <a:t>Key National Cyber </a:t>
            </a:r>
          </a:p>
          <a:p>
            <a:pPr algn="ctr">
              <a:lnSpc>
                <a:spcPts val="6943"/>
              </a:lnSpc>
            </a:pPr>
            <a:r>
              <a:rPr lang="en-US" sz="6199">
                <a:solidFill>
                  <a:srgbClr val="FFFFFF"/>
                </a:solidFill>
                <a:latin typeface="Arimo Bold"/>
              </a:rPr>
              <a:t>Research Infrastructure</a:t>
            </a:r>
          </a:p>
        </p:txBody>
      </p:sp>
      <p:sp>
        <p:nvSpPr>
          <p:cNvPr id="8" name="TextBox 8"/>
          <p:cNvSpPr txBox="1"/>
          <p:nvPr/>
        </p:nvSpPr>
        <p:spPr>
          <a:xfrm>
            <a:off x="713470" y="4039100"/>
            <a:ext cx="4803701" cy="1631842"/>
          </a:xfrm>
          <a:prstGeom prst="rect">
            <a:avLst/>
          </a:prstGeom>
        </p:spPr>
        <p:txBody>
          <a:bodyPr lIns="0" tIns="0" rIns="0" bIns="0" rtlCol="0" anchor="t">
            <a:spAutoFit/>
          </a:bodyPr>
          <a:lstStyle/>
          <a:p>
            <a:pPr algn="just">
              <a:lnSpc>
                <a:spcPts val="6500"/>
              </a:lnSpc>
            </a:pPr>
            <a:r>
              <a:rPr lang="en-US" sz="5000">
                <a:solidFill>
                  <a:srgbClr val="FFFFFF"/>
                </a:solidFill>
                <a:latin typeface="Roboto Bold"/>
              </a:rPr>
              <a:t>Interdisciplinary Research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8969" y="1285856"/>
            <a:ext cx="14597163" cy="812746"/>
          </a:xfrm>
          <a:prstGeom prst="rect">
            <a:avLst/>
          </a:prstGeom>
        </p:spPr>
        <p:txBody>
          <a:bodyPr lIns="0" tIns="0" rIns="0" bIns="0" rtlCol="0" anchor="t">
            <a:spAutoFit/>
          </a:bodyPr>
          <a:lstStyle/>
          <a:p>
            <a:pPr algn="just">
              <a:lnSpc>
                <a:spcPts val="6500"/>
              </a:lnSpc>
            </a:pPr>
            <a:r>
              <a:rPr lang="en-US" sz="5000">
                <a:solidFill>
                  <a:srgbClr val="101010"/>
                </a:solidFill>
                <a:latin typeface="Roboto Bold"/>
              </a:rPr>
              <a:t>Meet our Cyber Experts</a:t>
            </a:r>
          </a:p>
        </p:txBody>
      </p:sp>
      <p:grpSp>
        <p:nvGrpSpPr>
          <p:cNvPr id="3" name="Group 3"/>
          <p:cNvGrpSpPr/>
          <p:nvPr/>
        </p:nvGrpSpPr>
        <p:grpSpPr>
          <a:xfrm>
            <a:off x="405706" y="4539478"/>
            <a:ext cx="17476589" cy="4398576"/>
            <a:chOff x="0" y="0"/>
            <a:chExt cx="4274726" cy="1075880"/>
          </a:xfrm>
        </p:grpSpPr>
        <p:sp>
          <p:nvSpPr>
            <p:cNvPr id="4" name="Freeform 4"/>
            <p:cNvSpPr/>
            <p:nvPr/>
          </p:nvSpPr>
          <p:spPr>
            <a:xfrm>
              <a:off x="0" y="0"/>
              <a:ext cx="4274726" cy="1075880"/>
            </a:xfrm>
            <a:custGeom>
              <a:avLst/>
              <a:gdLst/>
              <a:ahLst/>
              <a:cxnLst/>
              <a:rect l="l" t="t" r="r" b="b"/>
              <a:pathLst>
                <a:path w="4274726" h="1075880">
                  <a:moveTo>
                    <a:pt x="0" y="0"/>
                  </a:moveTo>
                  <a:lnTo>
                    <a:pt x="4274726" y="0"/>
                  </a:lnTo>
                  <a:lnTo>
                    <a:pt x="4274726" y="1075880"/>
                  </a:lnTo>
                  <a:lnTo>
                    <a:pt x="0" y="1075880"/>
                  </a:lnTo>
                  <a:close/>
                </a:path>
              </a:pathLst>
            </a:custGeom>
            <a:solidFill>
              <a:srgbClr val="101010"/>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640"/>
                </a:lnSpc>
              </a:pPr>
              <a:endParaRPr/>
            </a:p>
          </p:txBody>
        </p:sp>
      </p:grpSp>
      <p:grpSp>
        <p:nvGrpSpPr>
          <p:cNvPr id="6" name="Group 6"/>
          <p:cNvGrpSpPr/>
          <p:nvPr/>
        </p:nvGrpSpPr>
        <p:grpSpPr>
          <a:xfrm>
            <a:off x="405706" y="2552700"/>
            <a:ext cx="17476589" cy="1950766"/>
            <a:chOff x="0" y="0"/>
            <a:chExt cx="4274726" cy="477152"/>
          </a:xfrm>
        </p:grpSpPr>
        <p:sp>
          <p:nvSpPr>
            <p:cNvPr id="7" name="Freeform 7"/>
            <p:cNvSpPr/>
            <p:nvPr/>
          </p:nvSpPr>
          <p:spPr>
            <a:xfrm>
              <a:off x="0" y="0"/>
              <a:ext cx="4274726" cy="477152"/>
            </a:xfrm>
            <a:custGeom>
              <a:avLst/>
              <a:gdLst/>
              <a:ahLst/>
              <a:cxnLst/>
              <a:rect l="l" t="t" r="r" b="b"/>
              <a:pathLst>
                <a:path w="4274726" h="477152">
                  <a:moveTo>
                    <a:pt x="0" y="0"/>
                  </a:moveTo>
                  <a:lnTo>
                    <a:pt x="4274726" y="0"/>
                  </a:lnTo>
                  <a:lnTo>
                    <a:pt x="4274726" y="477152"/>
                  </a:lnTo>
                  <a:lnTo>
                    <a:pt x="0" y="477152"/>
                  </a:lnTo>
                  <a:close/>
                </a:path>
              </a:pathLst>
            </a:custGeom>
            <a:solidFill>
              <a:srgbClr val="000000"/>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640"/>
                </a:lnSpc>
              </a:pPr>
              <a:endParaRPr/>
            </a:p>
          </p:txBody>
        </p:sp>
      </p:grpSp>
      <p:grpSp>
        <p:nvGrpSpPr>
          <p:cNvPr id="9" name="Group 9"/>
          <p:cNvGrpSpPr>
            <a:grpSpLocks noChangeAspect="1"/>
          </p:cNvGrpSpPr>
          <p:nvPr/>
        </p:nvGrpSpPr>
        <p:grpSpPr>
          <a:xfrm>
            <a:off x="1829733" y="3060627"/>
            <a:ext cx="2957714" cy="2957703"/>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cstate="email">
                <a:extLst>
                  <a:ext uri="{28A0092B-C50C-407E-A947-70E740481C1C}">
                    <a14:useLocalDpi xmlns:a14="http://schemas.microsoft.com/office/drawing/2010/main"/>
                  </a:ext>
                </a:extLst>
              </a:blip>
              <a:stretch>
                <a:fillRect/>
              </a:stretch>
            </a:blipFill>
          </p:spPr>
        </p:sp>
      </p:grpSp>
      <p:grpSp>
        <p:nvGrpSpPr>
          <p:cNvPr id="11" name="Group 11"/>
          <p:cNvGrpSpPr>
            <a:grpSpLocks noChangeAspect="1"/>
          </p:cNvGrpSpPr>
          <p:nvPr/>
        </p:nvGrpSpPr>
        <p:grpSpPr>
          <a:xfrm>
            <a:off x="7665143" y="3060627"/>
            <a:ext cx="2957714" cy="2957703"/>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cstate="email">
                <a:extLst>
                  <a:ext uri="{28A0092B-C50C-407E-A947-70E740481C1C}">
                    <a14:useLocalDpi xmlns:a14="http://schemas.microsoft.com/office/drawing/2010/main"/>
                  </a:ext>
                </a:extLst>
              </a:blip>
              <a:stretch>
                <a:fillRect/>
              </a:stretch>
            </a:blipFill>
          </p:spPr>
        </p:sp>
      </p:grpSp>
      <p:grpSp>
        <p:nvGrpSpPr>
          <p:cNvPr id="13" name="Group 13"/>
          <p:cNvGrpSpPr>
            <a:grpSpLocks noChangeAspect="1"/>
          </p:cNvGrpSpPr>
          <p:nvPr/>
        </p:nvGrpSpPr>
        <p:grpSpPr>
          <a:xfrm>
            <a:off x="13489383" y="3060627"/>
            <a:ext cx="2957714" cy="2957703"/>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cstate="email">
                <a:extLst>
                  <a:ext uri="{28A0092B-C50C-407E-A947-70E740481C1C}">
                    <a14:useLocalDpi xmlns:a14="http://schemas.microsoft.com/office/drawing/2010/main"/>
                  </a:ext>
                </a:extLst>
              </a:blip>
              <a:stretch>
                <a:fillRect/>
              </a:stretch>
            </a:blipFill>
          </p:spPr>
        </p:sp>
      </p:grpSp>
      <p:sp>
        <p:nvSpPr>
          <p:cNvPr id="15" name="TextBox 15"/>
          <p:cNvSpPr txBox="1"/>
          <p:nvPr/>
        </p:nvSpPr>
        <p:spPr>
          <a:xfrm>
            <a:off x="891125" y="6720113"/>
            <a:ext cx="4834930" cy="1791875"/>
          </a:xfrm>
          <a:prstGeom prst="rect">
            <a:avLst/>
          </a:prstGeom>
        </p:spPr>
        <p:txBody>
          <a:bodyPr lIns="0" tIns="0" rIns="0" bIns="0" rtlCol="0" anchor="t">
            <a:spAutoFit/>
          </a:bodyPr>
          <a:lstStyle/>
          <a:p>
            <a:pPr algn="ctr">
              <a:lnSpc>
                <a:spcPts val="1960"/>
              </a:lnSpc>
            </a:pPr>
            <a:r>
              <a:rPr lang="en-US" sz="1400" u="sng">
                <a:solidFill>
                  <a:srgbClr val="F5F5F5"/>
                </a:solidFill>
                <a:latin typeface="Roboto"/>
              </a:rPr>
              <a:t>cadams@uOttawa.ca</a:t>
            </a:r>
          </a:p>
          <a:p>
            <a:pPr algn="ctr">
              <a:lnSpc>
                <a:spcPts val="1808"/>
              </a:lnSpc>
            </a:pPr>
            <a:endParaRPr lang="en-US" sz="1400" u="sng">
              <a:solidFill>
                <a:srgbClr val="F5F5F5"/>
              </a:solidFill>
              <a:latin typeface="Roboto"/>
            </a:endParaRPr>
          </a:p>
          <a:p>
            <a:pPr algn="ctr">
              <a:lnSpc>
                <a:spcPts val="2325"/>
              </a:lnSpc>
            </a:pPr>
            <a:r>
              <a:rPr lang="en-US" sz="1938">
                <a:solidFill>
                  <a:srgbClr val="F5F5F5"/>
                </a:solidFill>
                <a:latin typeface="Roboto Bold"/>
              </a:rPr>
              <a:t>Cryptography and Computer Security Research </a:t>
            </a:r>
          </a:p>
          <a:p>
            <a:pPr algn="ctr">
              <a:lnSpc>
                <a:spcPts val="1507"/>
              </a:lnSpc>
            </a:pPr>
            <a:endParaRPr lang="en-US" sz="1938">
              <a:solidFill>
                <a:srgbClr val="F5F5F5"/>
              </a:solidFill>
              <a:latin typeface="Roboto Bold"/>
            </a:endParaRPr>
          </a:p>
          <a:p>
            <a:pPr algn="ctr">
              <a:lnSpc>
                <a:spcPts val="2110"/>
              </a:lnSpc>
            </a:pPr>
            <a:r>
              <a:rPr lang="en-US" sz="1507">
                <a:solidFill>
                  <a:srgbClr val="F5F5F5"/>
                </a:solidFill>
                <a:latin typeface="Roboto"/>
              </a:rPr>
              <a:t>Cryptography, network security, computer security, access control, and privacy.</a:t>
            </a:r>
          </a:p>
        </p:txBody>
      </p:sp>
      <p:sp>
        <p:nvSpPr>
          <p:cNvPr id="16" name="TextBox 16"/>
          <p:cNvSpPr txBox="1"/>
          <p:nvPr/>
        </p:nvSpPr>
        <p:spPr>
          <a:xfrm>
            <a:off x="891125" y="6162980"/>
            <a:ext cx="4834930" cy="577965"/>
          </a:xfrm>
          <a:prstGeom prst="rect">
            <a:avLst/>
          </a:prstGeom>
        </p:spPr>
        <p:txBody>
          <a:bodyPr lIns="0" tIns="0" rIns="0" bIns="0" rtlCol="0" anchor="t">
            <a:spAutoFit/>
          </a:bodyPr>
          <a:lstStyle/>
          <a:p>
            <a:pPr algn="ctr">
              <a:lnSpc>
                <a:spcPts val="4522"/>
              </a:lnSpc>
            </a:pPr>
            <a:r>
              <a:rPr lang="en-US" sz="3230">
                <a:solidFill>
                  <a:srgbClr val="F5F5F5"/>
                </a:solidFill>
                <a:latin typeface="Roboto"/>
              </a:rPr>
              <a:t>Carlisle Adams</a:t>
            </a:r>
          </a:p>
        </p:txBody>
      </p:sp>
      <p:sp>
        <p:nvSpPr>
          <p:cNvPr id="17" name="TextBox 17"/>
          <p:cNvSpPr txBox="1"/>
          <p:nvPr/>
        </p:nvSpPr>
        <p:spPr>
          <a:xfrm>
            <a:off x="6596412" y="6720113"/>
            <a:ext cx="5095176" cy="1763300"/>
          </a:xfrm>
          <a:prstGeom prst="rect">
            <a:avLst/>
          </a:prstGeom>
        </p:spPr>
        <p:txBody>
          <a:bodyPr lIns="0" tIns="0" rIns="0" bIns="0" rtlCol="0" anchor="t">
            <a:spAutoFit/>
          </a:bodyPr>
          <a:lstStyle/>
          <a:p>
            <a:pPr algn="ctr">
              <a:lnSpc>
                <a:spcPts val="1960"/>
              </a:lnSpc>
            </a:pPr>
            <a:r>
              <a:rPr lang="en-US" sz="1400" u="sng">
                <a:solidFill>
                  <a:srgbClr val="F5F5F5"/>
                </a:solidFill>
                <a:latin typeface="Roboto"/>
              </a:rPr>
              <a:t>rbouffan@uOttawa.ca</a:t>
            </a:r>
          </a:p>
          <a:p>
            <a:pPr algn="ctr">
              <a:lnSpc>
                <a:spcPts val="1808"/>
              </a:lnSpc>
            </a:pPr>
            <a:endParaRPr lang="en-US" sz="1400" u="sng">
              <a:solidFill>
                <a:srgbClr val="F5F5F5"/>
              </a:solidFill>
              <a:latin typeface="Roboto"/>
            </a:endParaRPr>
          </a:p>
          <a:p>
            <a:pPr algn="ctr">
              <a:lnSpc>
                <a:spcPts val="2325"/>
              </a:lnSpc>
            </a:pPr>
            <a:r>
              <a:rPr lang="en-US" sz="1938">
                <a:solidFill>
                  <a:srgbClr val="F5F5F5"/>
                </a:solidFill>
                <a:latin typeface="Roboto Bold"/>
              </a:rPr>
              <a:t> Secure Networked Systems   </a:t>
            </a:r>
          </a:p>
          <a:p>
            <a:pPr algn="ctr">
              <a:lnSpc>
                <a:spcPts val="1507"/>
              </a:lnSpc>
            </a:pPr>
            <a:endParaRPr lang="en-US" sz="1938">
              <a:solidFill>
                <a:srgbClr val="F5F5F5"/>
              </a:solidFill>
              <a:latin typeface="Roboto Bold"/>
            </a:endParaRPr>
          </a:p>
          <a:p>
            <a:pPr algn="ctr">
              <a:lnSpc>
                <a:spcPts val="2110"/>
              </a:lnSpc>
            </a:pPr>
            <a:r>
              <a:rPr lang="en-US" sz="1507">
                <a:solidFill>
                  <a:srgbClr val="F5F5F5"/>
                </a:solidFill>
                <a:latin typeface="Roboto"/>
              </a:rPr>
              <a:t>Control strategies for 5G+ networks enabling anticipated and reactive architectures and algorithms for security.</a:t>
            </a:r>
          </a:p>
          <a:p>
            <a:pPr algn="ctr">
              <a:lnSpc>
                <a:spcPts val="2110"/>
              </a:lnSpc>
            </a:pPr>
            <a:endParaRPr lang="en-US" sz="1507">
              <a:solidFill>
                <a:srgbClr val="F5F5F5"/>
              </a:solidFill>
              <a:latin typeface="Roboto"/>
            </a:endParaRPr>
          </a:p>
        </p:txBody>
      </p:sp>
      <p:sp>
        <p:nvSpPr>
          <p:cNvPr id="18" name="TextBox 18"/>
          <p:cNvSpPr txBox="1"/>
          <p:nvPr/>
        </p:nvSpPr>
        <p:spPr>
          <a:xfrm>
            <a:off x="6596412" y="6162980"/>
            <a:ext cx="5095176" cy="577965"/>
          </a:xfrm>
          <a:prstGeom prst="rect">
            <a:avLst/>
          </a:prstGeom>
        </p:spPr>
        <p:txBody>
          <a:bodyPr lIns="0" tIns="0" rIns="0" bIns="0" rtlCol="0" anchor="t">
            <a:spAutoFit/>
          </a:bodyPr>
          <a:lstStyle/>
          <a:p>
            <a:pPr algn="ctr">
              <a:lnSpc>
                <a:spcPts val="4522"/>
              </a:lnSpc>
            </a:pPr>
            <a:r>
              <a:rPr lang="en-US" sz="3230">
                <a:solidFill>
                  <a:srgbClr val="F5F5F5"/>
                </a:solidFill>
                <a:latin typeface="Roboto"/>
              </a:rPr>
              <a:t>Roland Bouffanais</a:t>
            </a:r>
          </a:p>
        </p:txBody>
      </p:sp>
      <p:sp>
        <p:nvSpPr>
          <p:cNvPr id="19" name="TextBox 19"/>
          <p:cNvSpPr txBox="1"/>
          <p:nvPr/>
        </p:nvSpPr>
        <p:spPr>
          <a:xfrm>
            <a:off x="12510738" y="6720113"/>
            <a:ext cx="4915005" cy="2058575"/>
          </a:xfrm>
          <a:prstGeom prst="rect">
            <a:avLst/>
          </a:prstGeom>
        </p:spPr>
        <p:txBody>
          <a:bodyPr lIns="0" tIns="0" rIns="0" bIns="0" rtlCol="0" anchor="t">
            <a:spAutoFit/>
          </a:bodyPr>
          <a:lstStyle/>
          <a:p>
            <a:pPr algn="ctr">
              <a:lnSpc>
                <a:spcPts val="1960"/>
              </a:lnSpc>
            </a:pPr>
            <a:r>
              <a:rPr lang="en-US" sz="1400" u="sng">
                <a:solidFill>
                  <a:srgbClr val="F5F5F5"/>
                </a:solidFill>
                <a:latin typeface="Roboto"/>
              </a:rPr>
              <a:t>pbranco@uOttawa.ca</a:t>
            </a:r>
          </a:p>
          <a:p>
            <a:pPr algn="ctr">
              <a:lnSpc>
                <a:spcPts val="1808"/>
              </a:lnSpc>
            </a:pPr>
            <a:endParaRPr lang="en-US" sz="1400" u="sng">
              <a:solidFill>
                <a:srgbClr val="F5F5F5"/>
              </a:solidFill>
              <a:latin typeface="Roboto"/>
            </a:endParaRPr>
          </a:p>
          <a:p>
            <a:pPr algn="ctr">
              <a:lnSpc>
                <a:spcPts val="2325"/>
              </a:lnSpc>
            </a:pPr>
            <a:r>
              <a:rPr lang="en-US" sz="1938">
                <a:solidFill>
                  <a:srgbClr val="F5F5F5"/>
                </a:solidFill>
                <a:latin typeface="Roboto Bold"/>
              </a:rPr>
              <a:t> AI Methods to Detect Fraud, Scams, </a:t>
            </a:r>
          </a:p>
          <a:p>
            <a:pPr algn="ctr">
              <a:lnSpc>
                <a:spcPts val="2325"/>
              </a:lnSpc>
            </a:pPr>
            <a:r>
              <a:rPr lang="en-US" sz="1938">
                <a:solidFill>
                  <a:srgbClr val="F5F5F5"/>
                </a:solidFill>
                <a:latin typeface="Roboto Bold"/>
              </a:rPr>
              <a:t>and Intrusions </a:t>
            </a:r>
          </a:p>
          <a:p>
            <a:pPr algn="ctr">
              <a:lnSpc>
                <a:spcPts val="1507"/>
              </a:lnSpc>
            </a:pPr>
            <a:endParaRPr lang="en-US" sz="1938">
              <a:solidFill>
                <a:srgbClr val="F5F5F5"/>
              </a:solidFill>
              <a:latin typeface="Roboto Bold"/>
            </a:endParaRPr>
          </a:p>
          <a:p>
            <a:pPr algn="ctr">
              <a:lnSpc>
                <a:spcPts val="2110"/>
              </a:lnSpc>
            </a:pPr>
            <a:r>
              <a:rPr lang="en-US" sz="1507">
                <a:solidFill>
                  <a:srgbClr val="F5F5F5"/>
                </a:solidFill>
                <a:latin typeface="Roboto"/>
              </a:rPr>
              <a:t>Malware detection, intrusion detection, network traffic anomaly detection, misuse and signature detection. </a:t>
            </a:r>
          </a:p>
          <a:p>
            <a:pPr algn="ctr">
              <a:lnSpc>
                <a:spcPts val="2110"/>
              </a:lnSpc>
            </a:pPr>
            <a:endParaRPr lang="en-US" sz="1507">
              <a:solidFill>
                <a:srgbClr val="F5F5F5"/>
              </a:solidFill>
              <a:latin typeface="Roboto"/>
            </a:endParaRPr>
          </a:p>
        </p:txBody>
      </p:sp>
      <p:sp>
        <p:nvSpPr>
          <p:cNvPr id="20" name="TextBox 20"/>
          <p:cNvSpPr txBox="1"/>
          <p:nvPr/>
        </p:nvSpPr>
        <p:spPr>
          <a:xfrm>
            <a:off x="12510738" y="6162980"/>
            <a:ext cx="4915005" cy="577965"/>
          </a:xfrm>
          <a:prstGeom prst="rect">
            <a:avLst/>
          </a:prstGeom>
        </p:spPr>
        <p:txBody>
          <a:bodyPr lIns="0" tIns="0" rIns="0" bIns="0" rtlCol="0" anchor="t">
            <a:spAutoFit/>
          </a:bodyPr>
          <a:lstStyle/>
          <a:p>
            <a:pPr algn="ctr">
              <a:lnSpc>
                <a:spcPts val="4522"/>
              </a:lnSpc>
            </a:pPr>
            <a:r>
              <a:rPr lang="en-US" sz="3230">
                <a:solidFill>
                  <a:srgbClr val="F5F5F5"/>
                </a:solidFill>
                <a:latin typeface="Roboto"/>
              </a:rPr>
              <a:t>Paula Branco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8969" y="1285856"/>
            <a:ext cx="14597163" cy="812746"/>
          </a:xfrm>
          <a:prstGeom prst="rect">
            <a:avLst/>
          </a:prstGeom>
        </p:spPr>
        <p:txBody>
          <a:bodyPr lIns="0" tIns="0" rIns="0" bIns="0" rtlCol="0" anchor="t">
            <a:spAutoFit/>
          </a:bodyPr>
          <a:lstStyle/>
          <a:p>
            <a:pPr algn="just">
              <a:lnSpc>
                <a:spcPts val="6500"/>
              </a:lnSpc>
            </a:pPr>
            <a:r>
              <a:rPr lang="en-US" sz="5000">
                <a:solidFill>
                  <a:srgbClr val="101010"/>
                </a:solidFill>
                <a:latin typeface="Roboto Bold"/>
              </a:rPr>
              <a:t>Meet our Cyber Experts</a:t>
            </a:r>
          </a:p>
        </p:txBody>
      </p:sp>
      <p:grpSp>
        <p:nvGrpSpPr>
          <p:cNvPr id="3" name="Group 3"/>
          <p:cNvGrpSpPr/>
          <p:nvPr/>
        </p:nvGrpSpPr>
        <p:grpSpPr>
          <a:xfrm>
            <a:off x="405706" y="4539478"/>
            <a:ext cx="17476589" cy="4398576"/>
            <a:chOff x="0" y="0"/>
            <a:chExt cx="4274726" cy="1075880"/>
          </a:xfrm>
        </p:grpSpPr>
        <p:sp>
          <p:nvSpPr>
            <p:cNvPr id="4" name="Freeform 4"/>
            <p:cNvSpPr/>
            <p:nvPr/>
          </p:nvSpPr>
          <p:spPr>
            <a:xfrm>
              <a:off x="0" y="0"/>
              <a:ext cx="4274726" cy="1075880"/>
            </a:xfrm>
            <a:custGeom>
              <a:avLst/>
              <a:gdLst/>
              <a:ahLst/>
              <a:cxnLst/>
              <a:rect l="l" t="t" r="r" b="b"/>
              <a:pathLst>
                <a:path w="4274726" h="1075880">
                  <a:moveTo>
                    <a:pt x="0" y="0"/>
                  </a:moveTo>
                  <a:lnTo>
                    <a:pt x="4274726" y="0"/>
                  </a:lnTo>
                  <a:lnTo>
                    <a:pt x="4274726" y="1075880"/>
                  </a:lnTo>
                  <a:lnTo>
                    <a:pt x="0" y="1075880"/>
                  </a:lnTo>
                  <a:close/>
                </a:path>
              </a:pathLst>
            </a:custGeom>
            <a:solidFill>
              <a:srgbClr val="101010"/>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640"/>
                </a:lnSpc>
              </a:pPr>
              <a:endParaRPr/>
            </a:p>
          </p:txBody>
        </p:sp>
      </p:grpSp>
      <p:grpSp>
        <p:nvGrpSpPr>
          <p:cNvPr id="6" name="Group 6"/>
          <p:cNvGrpSpPr/>
          <p:nvPr/>
        </p:nvGrpSpPr>
        <p:grpSpPr>
          <a:xfrm>
            <a:off x="405706" y="2552700"/>
            <a:ext cx="17476589" cy="1950766"/>
            <a:chOff x="0" y="0"/>
            <a:chExt cx="4274726" cy="477152"/>
          </a:xfrm>
        </p:grpSpPr>
        <p:sp>
          <p:nvSpPr>
            <p:cNvPr id="7" name="Freeform 7"/>
            <p:cNvSpPr/>
            <p:nvPr/>
          </p:nvSpPr>
          <p:spPr>
            <a:xfrm>
              <a:off x="0" y="0"/>
              <a:ext cx="4274726" cy="477152"/>
            </a:xfrm>
            <a:custGeom>
              <a:avLst/>
              <a:gdLst/>
              <a:ahLst/>
              <a:cxnLst/>
              <a:rect l="l" t="t" r="r" b="b"/>
              <a:pathLst>
                <a:path w="4274726" h="477152">
                  <a:moveTo>
                    <a:pt x="0" y="0"/>
                  </a:moveTo>
                  <a:lnTo>
                    <a:pt x="4274726" y="0"/>
                  </a:lnTo>
                  <a:lnTo>
                    <a:pt x="4274726" y="477152"/>
                  </a:lnTo>
                  <a:lnTo>
                    <a:pt x="0" y="477152"/>
                  </a:lnTo>
                  <a:close/>
                </a:path>
              </a:pathLst>
            </a:custGeom>
            <a:solidFill>
              <a:srgbClr val="000000"/>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640"/>
                </a:lnSpc>
              </a:pPr>
              <a:endParaRPr/>
            </a:p>
          </p:txBody>
        </p:sp>
      </p:grpSp>
      <p:grpSp>
        <p:nvGrpSpPr>
          <p:cNvPr id="9" name="Group 9"/>
          <p:cNvGrpSpPr>
            <a:grpSpLocks noChangeAspect="1"/>
          </p:cNvGrpSpPr>
          <p:nvPr/>
        </p:nvGrpSpPr>
        <p:grpSpPr>
          <a:xfrm>
            <a:off x="1829733" y="3070152"/>
            <a:ext cx="2957714" cy="2957703"/>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cstate="email">
                <a:extLst>
                  <a:ext uri="{28A0092B-C50C-407E-A947-70E740481C1C}">
                    <a14:useLocalDpi xmlns:a14="http://schemas.microsoft.com/office/drawing/2010/main"/>
                  </a:ext>
                </a:extLst>
              </a:blip>
              <a:stretch>
                <a:fillRect/>
              </a:stretch>
            </a:blipFill>
          </p:spPr>
        </p:sp>
      </p:grpSp>
      <p:grpSp>
        <p:nvGrpSpPr>
          <p:cNvPr id="11" name="Group 11"/>
          <p:cNvGrpSpPr>
            <a:grpSpLocks noChangeAspect="1"/>
          </p:cNvGrpSpPr>
          <p:nvPr/>
        </p:nvGrpSpPr>
        <p:grpSpPr>
          <a:xfrm>
            <a:off x="7665143" y="3070152"/>
            <a:ext cx="2957714" cy="2957703"/>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cstate="email">
                <a:extLst>
                  <a:ext uri="{28A0092B-C50C-407E-A947-70E740481C1C}">
                    <a14:useLocalDpi xmlns:a14="http://schemas.microsoft.com/office/drawing/2010/main"/>
                  </a:ext>
                </a:extLst>
              </a:blip>
              <a:stretch>
                <a:fillRect/>
              </a:stretch>
            </a:blipFill>
          </p:spPr>
        </p:sp>
      </p:grpSp>
      <p:grpSp>
        <p:nvGrpSpPr>
          <p:cNvPr id="13" name="Group 13"/>
          <p:cNvGrpSpPr>
            <a:grpSpLocks noChangeAspect="1"/>
          </p:cNvGrpSpPr>
          <p:nvPr/>
        </p:nvGrpSpPr>
        <p:grpSpPr>
          <a:xfrm>
            <a:off x="13476386" y="3070152"/>
            <a:ext cx="2957714" cy="2957703"/>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cstate="email">
                <a:extLst>
                  <a:ext uri="{28A0092B-C50C-407E-A947-70E740481C1C}">
                    <a14:useLocalDpi xmlns:a14="http://schemas.microsoft.com/office/drawing/2010/main"/>
                  </a:ext>
                </a:extLst>
              </a:blip>
              <a:stretch>
                <a:fillRect/>
              </a:stretch>
            </a:blipFill>
          </p:spPr>
        </p:sp>
      </p:grpSp>
      <p:sp>
        <p:nvSpPr>
          <p:cNvPr id="15" name="TextBox 15"/>
          <p:cNvSpPr txBox="1"/>
          <p:nvPr/>
        </p:nvSpPr>
        <p:spPr>
          <a:xfrm>
            <a:off x="891125" y="6729638"/>
            <a:ext cx="4834930" cy="1791875"/>
          </a:xfrm>
          <a:prstGeom prst="rect">
            <a:avLst/>
          </a:prstGeom>
        </p:spPr>
        <p:txBody>
          <a:bodyPr lIns="0" tIns="0" rIns="0" bIns="0" rtlCol="0" anchor="t">
            <a:spAutoFit/>
          </a:bodyPr>
          <a:lstStyle/>
          <a:p>
            <a:pPr algn="ctr">
              <a:lnSpc>
                <a:spcPts val="1960"/>
              </a:lnSpc>
            </a:pPr>
            <a:r>
              <a:rPr lang="en-US" sz="1400" u="sng">
                <a:solidFill>
                  <a:srgbClr val="F5F5F5"/>
                </a:solidFill>
                <a:latin typeface="Roboto"/>
              </a:rPr>
              <a:t>lbriand@uOttawa.ca</a:t>
            </a:r>
          </a:p>
          <a:p>
            <a:pPr algn="ctr">
              <a:lnSpc>
                <a:spcPts val="1808"/>
              </a:lnSpc>
            </a:pPr>
            <a:endParaRPr lang="en-US" sz="1400" u="sng">
              <a:solidFill>
                <a:srgbClr val="F5F5F5"/>
              </a:solidFill>
              <a:latin typeface="Roboto"/>
            </a:endParaRPr>
          </a:p>
          <a:p>
            <a:pPr algn="ctr">
              <a:lnSpc>
                <a:spcPts val="2325"/>
              </a:lnSpc>
            </a:pPr>
            <a:r>
              <a:rPr lang="en-US" sz="1938">
                <a:solidFill>
                  <a:srgbClr val="F5F5F5"/>
                </a:solidFill>
                <a:latin typeface="Roboto Bold"/>
              </a:rPr>
              <a:t>AI-Based Software Security Testing and Analysis </a:t>
            </a:r>
          </a:p>
          <a:p>
            <a:pPr algn="ctr">
              <a:lnSpc>
                <a:spcPts val="1507"/>
              </a:lnSpc>
            </a:pPr>
            <a:endParaRPr lang="en-US" sz="1938">
              <a:solidFill>
                <a:srgbClr val="F5F5F5"/>
              </a:solidFill>
              <a:latin typeface="Roboto Bold"/>
            </a:endParaRPr>
          </a:p>
          <a:p>
            <a:pPr algn="ctr">
              <a:lnSpc>
                <a:spcPts val="2110"/>
              </a:lnSpc>
            </a:pPr>
            <a:r>
              <a:rPr lang="en-US" sz="1507">
                <a:solidFill>
                  <a:srgbClr val="F5F5F5"/>
                </a:solidFill>
                <a:latin typeface="Roboto"/>
              </a:rPr>
              <a:t>AI-based solutions for automated security testing and</a:t>
            </a:r>
          </a:p>
          <a:p>
            <a:pPr algn="ctr">
              <a:lnSpc>
                <a:spcPts val="2110"/>
              </a:lnSpc>
            </a:pPr>
            <a:r>
              <a:rPr lang="en-US" sz="1507">
                <a:solidFill>
                  <a:srgbClr val="F5F5F5"/>
                </a:solidFill>
                <a:latin typeface="Roboto"/>
              </a:rPr>
              <a:t> analysis of application software.</a:t>
            </a:r>
          </a:p>
        </p:txBody>
      </p:sp>
      <p:sp>
        <p:nvSpPr>
          <p:cNvPr id="16" name="TextBox 16"/>
          <p:cNvSpPr txBox="1"/>
          <p:nvPr/>
        </p:nvSpPr>
        <p:spPr>
          <a:xfrm>
            <a:off x="891125" y="6172505"/>
            <a:ext cx="4834930" cy="577965"/>
          </a:xfrm>
          <a:prstGeom prst="rect">
            <a:avLst/>
          </a:prstGeom>
        </p:spPr>
        <p:txBody>
          <a:bodyPr lIns="0" tIns="0" rIns="0" bIns="0" rtlCol="0" anchor="t">
            <a:spAutoFit/>
          </a:bodyPr>
          <a:lstStyle/>
          <a:p>
            <a:pPr algn="ctr">
              <a:lnSpc>
                <a:spcPts val="4522"/>
              </a:lnSpc>
            </a:pPr>
            <a:r>
              <a:rPr lang="en-US" sz="3230">
                <a:solidFill>
                  <a:srgbClr val="F5F5F5"/>
                </a:solidFill>
                <a:latin typeface="Roboto"/>
              </a:rPr>
              <a:t>Lionel Briand</a:t>
            </a:r>
          </a:p>
        </p:txBody>
      </p:sp>
      <p:sp>
        <p:nvSpPr>
          <p:cNvPr id="17" name="TextBox 17"/>
          <p:cNvSpPr txBox="1"/>
          <p:nvPr/>
        </p:nvSpPr>
        <p:spPr>
          <a:xfrm>
            <a:off x="6596412" y="6729638"/>
            <a:ext cx="5417582" cy="2058575"/>
          </a:xfrm>
          <a:prstGeom prst="rect">
            <a:avLst/>
          </a:prstGeom>
        </p:spPr>
        <p:txBody>
          <a:bodyPr lIns="0" tIns="0" rIns="0" bIns="0" rtlCol="0" anchor="t">
            <a:spAutoFit/>
          </a:bodyPr>
          <a:lstStyle/>
          <a:p>
            <a:pPr algn="ctr">
              <a:lnSpc>
                <a:spcPts val="1960"/>
              </a:lnSpc>
            </a:pPr>
            <a:r>
              <a:rPr lang="en-US" sz="1400" u="sng">
                <a:solidFill>
                  <a:srgbClr val="F5F5F5"/>
                </a:solidFill>
                <a:latin typeface="Roboto"/>
              </a:rPr>
              <a:t>gjourdan@uOttawa.ca</a:t>
            </a:r>
          </a:p>
          <a:p>
            <a:pPr algn="ctr">
              <a:lnSpc>
                <a:spcPts val="1808"/>
              </a:lnSpc>
            </a:pPr>
            <a:endParaRPr lang="en-US" sz="1400" u="sng">
              <a:solidFill>
                <a:srgbClr val="F5F5F5"/>
              </a:solidFill>
              <a:latin typeface="Roboto"/>
            </a:endParaRPr>
          </a:p>
          <a:p>
            <a:pPr algn="ctr">
              <a:lnSpc>
                <a:spcPts val="2325"/>
              </a:lnSpc>
            </a:pPr>
            <a:r>
              <a:rPr lang="en-US" sz="1938">
                <a:solidFill>
                  <a:srgbClr val="F5F5F5"/>
                </a:solidFill>
                <a:latin typeface="Roboto Bold"/>
              </a:rPr>
              <a:t> Cryptography, Computer and Network Security, and Privacy Technologies  </a:t>
            </a:r>
          </a:p>
          <a:p>
            <a:pPr algn="ctr">
              <a:lnSpc>
                <a:spcPts val="1507"/>
              </a:lnSpc>
            </a:pPr>
            <a:endParaRPr lang="en-US" sz="1938">
              <a:solidFill>
                <a:srgbClr val="F5F5F5"/>
              </a:solidFill>
              <a:latin typeface="Roboto Bold"/>
            </a:endParaRPr>
          </a:p>
          <a:p>
            <a:pPr algn="ctr">
              <a:lnSpc>
                <a:spcPts val="2110"/>
              </a:lnSpc>
            </a:pPr>
            <a:r>
              <a:rPr lang="en-US" sz="1507">
                <a:solidFill>
                  <a:srgbClr val="F5F5F5"/>
                </a:solidFill>
                <a:latin typeface="Roboto"/>
              </a:rPr>
              <a:t>Distributed systems modelling and analysis, software security, cybercrime detection and prevention and ordered sets.</a:t>
            </a:r>
          </a:p>
          <a:p>
            <a:pPr algn="ctr">
              <a:lnSpc>
                <a:spcPts val="2110"/>
              </a:lnSpc>
            </a:pPr>
            <a:endParaRPr lang="en-US" sz="1507">
              <a:solidFill>
                <a:srgbClr val="F5F5F5"/>
              </a:solidFill>
              <a:latin typeface="Roboto"/>
            </a:endParaRPr>
          </a:p>
        </p:txBody>
      </p:sp>
      <p:sp>
        <p:nvSpPr>
          <p:cNvPr id="18" name="TextBox 18"/>
          <p:cNvSpPr txBox="1"/>
          <p:nvPr/>
        </p:nvSpPr>
        <p:spPr>
          <a:xfrm>
            <a:off x="6596412" y="6172505"/>
            <a:ext cx="5262501" cy="577965"/>
          </a:xfrm>
          <a:prstGeom prst="rect">
            <a:avLst/>
          </a:prstGeom>
        </p:spPr>
        <p:txBody>
          <a:bodyPr lIns="0" tIns="0" rIns="0" bIns="0" rtlCol="0" anchor="t">
            <a:spAutoFit/>
          </a:bodyPr>
          <a:lstStyle/>
          <a:p>
            <a:pPr algn="ctr">
              <a:lnSpc>
                <a:spcPts val="4522"/>
              </a:lnSpc>
            </a:pPr>
            <a:r>
              <a:rPr lang="en-US" sz="3230">
                <a:solidFill>
                  <a:srgbClr val="F5F5F5"/>
                </a:solidFill>
                <a:latin typeface="Roboto"/>
              </a:rPr>
              <a:t>Guy-Vincent Jourdan</a:t>
            </a:r>
          </a:p>
        </p:txBody>
      </p:sp>
      <p:sp>
        <p:nvSpPr>
          <p:cNvPr id="19" name="TextBox 19"/>
          <p:cNvSpPr txBox="1"/>
          <p:nvPr/>
        </p:nvSpPr>
        <p:spPr>
          <a:xfrm>
            <a:off x="12497741" y="6729638"/>
            <a:ext cx="4915005" cy="2030000"/>
          </a:xfrm>
          <a:prstGeom prst="rect">
            <a:avLst/>
          </a:prstGeom>
        </p:spPr>
        <p:txBody>
          <a:bodyPr lIns="0" tIns="0" rIns="0" bIns="0" rtlCol="0" anchor="t">
            <a:spAutoFit/>
          </a:bodyPr>
          <a:lstStyle/>
          <a:p>
            <a:pPr algn="ctr">
              <a:lnSpc>
                <a:spcPts val="1960"/>
              </a:lnSpc>
            </a:pPr>
            <a:r>
              <a:rPr lang="en-US" sz="1400" u="sng">
                <a:solidFill>
                  <a:srgbClr val="F5F5F5"/>
                </a:solidFill>
                <a:latin typeface="Roboto"/>
              </a:rPr>
              <a:t>pshirani@uOttawa.ca</a:t>
            </a:r>
          </a:p>
          <a:p>
            <a:pPr algn="ctr">
              <a:lnSpc>
                <a:spcPts val="1808"/>
              </a:lnSpc>
            </a:pPr>
            <a:endParaRPr lang="en-US" sz="1400" u="sng">
              <a:solidFill>
                <a:srgbClr val="F5F5F5"/>
              </a:solidFill>
              <a:latin typeface="Roboto"/>
            </a:endParaRPr>
          </a:p>
          <a:p>
            <a:pPr algn="ctr">
              <a:lnSpc>
                <a:spcPts val="2325"/>
              </a:lnSpc>
            </a:pPr>
            <a:r>
              <a:rPr lang="en-US" sz="1938">
                <a:solidFill>
                  <a:srgbClr val="F5F5F5"/>
                </a:solidFill>
                <a:latin typeface="Roboto Bold"/>
              </a:rPr>
              <a:t> Cybersecurity of Firmware and IoT  </a:t>
            </a:r>
          </a:p>
          <a:p>
            <a:pPr algn="ctr">
              <a:lnSpc>
                <a:spcPts val="1507"/>
              </a:lnSpc>
            </a:pPr>
            <a:endParaRPr lang="en-US" sz="1938">
              <a:solidFill>
                <a:srgbClr val="F5F5F5"/>
              </a:solidFill>
              <a:latin typeface="Roboto Bold"/>
            </a:endParaRPr>
          </a:p>
          <a:p>
            <a:pPr algn="ctr">
              <a:lnSpc>
                <a:spcPts val="2110"/>
              </a:lnSpc>
            </a:pPr>
            <a:r>
              <a:rPr lang="en-US" sz="1507">
                <a:solidFill>
                  <a:srgbClr val="F5F5F5"/>
                </a:solidFill>
                <a:latin typeface="Roboto"/>
              </a:rPr>
              <a:t>Anomaly detection, cyber-persona identification, </a:t>
            </a:r>
          </a:p>
          <a:p>
            <a:pPr algn="ctr">
              <a:lnSpc>
                <a:spcPts val="2110"/>
              </a:lnSpc>
            </a:pPr>
            <a:r>
              <a:rPr lang="en-US" sz="1507">
                <a:solidFill>
                  <a:srgbClr val="F5F5F5"/>
                </a:solidFill>
                <a:latin typeface="Roboto"/>
              </a:rPr>
              <a:t>IoT security, malicious code, malware analysis, vulnerability detection. </a:t>
            </a:r>
          </a:p>
          <a:p>
            <a:pPr algn="ctr">
              <a:lnSpc>
                <a:spcPts val="2110"/>
              </a:lnSpc>
            </a:pPr>
            <a:endParaRPr lang="en-US" sz="1507">
              <a:solidFill>
                <a:srgbClr val="F5F5F5"/>
              </a:solidFill>
              <a:latin typeface="Roboto"/>
            </a:endParaRPr>
          </a:p>
        </p:txBody>
      </p:sp>
      <p:sp>
        <p:nvSpPr>
          <p:cNvPr id="20" name="TextBox 20"/>
          <p:cNvSpPr txBox="1"/>
          <p:nvPr/>
        </p:nvSpPr>
        <p:spPr>
          <a:xfrm>
            <a:off x="12497741" y="6172505"/>
            <a:ext cx="4915005" cy="577965"/>
          </a:xfrm>
          <a:prstGeom prst="rect">
            <a:avLst/>
          </a:prstGeom>
        </p:spPr>
        <p:txBody>
          <a:bodyPr lIns="0" tIns="0" rIns="0" bIns="0" rtlCol="0" anchor="t">
            <a:spAutoFit/>
          </a:bodyPr>
          <a:lstStyle/>
          <a:p>
            <a:pPr algn="ctr">
              <a:lnSpc>
                <a:spcPts val="4522"/>
              </a:lnSpc>
            </a:pPr>
            <a:r>
              <a:rPr lang="en-US" sz="3230">
                <a:solidFill>
                  <a:srgbClr val="F5F5F5"/>
                </a:solidFill>
                <a:latin typeface="Roboto"/>
              </a:rPr>
              <a:t>Paria Shirani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822901" y="0"/>
            <a:ext cx="7465099" cy="10346055"/>
          </a:xfrm>
          <a:prstGeom prst="rect">
            <a:avLst/>
          </a:prstGeom>
        </p:spPr>
      </p:pic>
      <p:sp>
        <p:nvSpPr>
          <p:cNvPr id="3" name="TextBox 3"/>
          <p:cNvSpPr txBox="1"/>
          <p:nvPr/>
        </p:nvSpPr>
        <p:spPr>
          <a:xfrm>
            <a:off x="1028700" y="2888887"/>
            <a:ext cx="8922832" cy="6153150"/>
          </a:xfrm>
          <a:prstGeom prst="rect">
            <a:avLst/>
          </a:prstGeom>
        </p:spPr>
        <p:txBody>
          <a:bodyPr lIns="0" tIns="0" rIns="0" bIns="0" rtlCol="0" anchor="t">
            <a:spAutoFit/>
          </a:bodyPr>
          <a:lstStyle/>
          <a:p>
            <a:pPr marL="582930" lvl="1" indent="-291465">
              <a:lnSpc>
                <a:spcPts val="3240"/>
              </a:lnSpc>
              <a:buFont typeface="Arial"/>
              <a:buChar char="•"/>
            </a:pPr>
            <a:r>
              <a:rPr lang="en-US" sz="2700">
                <a:solidFill>
                  <a:srgbClr val="000000"/>
                </a:solidFill>
                <a:latin typeface="Roboto"/>
              </a:rPr>
              <a:t>Host events, conferences, seminars, and hackathons to bring together the cyber community.</a:t>
            </a:r>
          </a:p>
          <a:p>
            <a:pPr>
              <a:lnSpc>
                <a:spcPts val="3240"/>
              </a:lnSpc>
            </a:pPr>
            <a:endParaRPr lang="en-US" sz="2700">
              <a:solidFill>
                <a:srgbClr val="000000"/>
              </a:solidFill>
              <a:latin typeface="Roboto"/>
            </a:endParaRPr>
          </a:p>
          <a:p>
            <a:pPr marL="582930" lvl="1" indent="-291465">
              <a:lnSpc>
                <a:spcPts val="3240"/>
              </a:lnSpc>
              <a:buFont typeface="Arial"/>
              <a:buChar char="•"/>
            </a:pPr>
            <a:r>
              <a:rPr lang="en-US" sz="2700">
                <a:solidFill>
                  <a:srgbClr val="000000"/>
                </a:solidFill>
                <a:latin typeface="Roboto"/>
              </a:rPr>
              <a:t>Support youth in their journey to build cybersecurity literacy with local outreach programs for kids and teens such as workshops, summer camps, enrichment programs, demos, and more. </a:t>
            </a:r>
          </a:p>
          <a:p>
            <a:pPr>
              <a:lnSpc>
                <a:spcPts val="3240"/>
              </a:lnSpc>
            </a:pPr>
            <a:endParaRPr lang="en-US" sz="2700">
              <a:solidFill>
                <a:srgbClr val="000000"/>
              </a:solidFill>
              <a:latin typeface="Roboto"/>
            </a:endParaRPr>
          </a:p>
          <a:p>
            <a:pPr marL="582930" lvl="1" indent="-291465">
              <a:lnSpc>
                <a:spcPts val="3240"/>
              </a:lnSpc>
              <a:buFont typeface="Arial"/>
              <a:buChar char="•"/>
            </a:pPr>
            <a:r>
              <a:rPr lang="en-US" sz="2700">
                <a:solidFill>
                  <a:srgbClr val="000000"/>
                </a:solidFill>
                <a:latin typeface="Roboto"/>
              </a:rPr>
              <a:t>Build international collaborations with other educational institutions to expand the talent pool. </a:t>
            </a:r>
          </a:p>
          <a:p>
            <a:pPr>
              <a:lnSpc>
                <a:spcPts val="3240"/>
              </a:lnSpc>
            </a:pPr>
            <a:endParaRPr lang="en-US" sz="2700">
              <a:solidFill>
                <a:srgbClr val="000000"/>
              </a:solidFill>
              <a:latin typeface="Roboto"/>
            </a:endParaRPr>
          </a:p>
          <a:p>
            <a:pPr marL="582930" lvl="1" indent="-291465">
              <a:lnSpc>
                <a:spcPts val="3240"/>
              </a:lnSpc>
              <a:buFont typeface="Arial"/>
              <a:buChar char="•"/>
            </a:pPr>
            <a:r>
              <a:rPr lang="en-US" sz="2700">
                <a:solidFill>
                  <a:srgbClr val="000000"/>
                </a:solidFill>
                <a:latin typeface="Roboto"/>
              </a:rPr>
              <a:t>Support historically underrepresented students with programming, scholarships, and grants to incentivize greater diversity in this field.</a:t>
            </a:r>
          </a:p>
          <a:p>
            <a:pPr>
              <a:lnSpc>
                <a:spcPts val="3240"/>
              </a:lnSpc>
            </a:pPr>
            <a:endParaRPr lang="en-US" sz="2700">
              <a:solidFill>
                <a:srgbClr val="000000"/>
              </a:solidFill>
              <a:latin typeface="Roboto"/>
            </a:endParaRPr>
          </a:p>
        </p:txBody>
      </p:sp>
      <p:sp>
        <p:nvSpPr>
          <p:cNvPr id="4" name="TextBox 4"/>
          <p:cNvSpPr txBox="1"/>
          <p:nvPr/>
        </p:nvSpPr>
        <p:spPr>
          <a:xfrm>
            <a:off x="1028700" y="1394088"/>
            <a:ext cx="6836987" cy="786765"/>
          </a:xfrm>
          <a:prstGeom prst="rect">
            <a:avLst/>
          </a:prstGeom>
        </p:spPr>
        <p:txBody>
          <a:bodyPr lIns="0" tIns="0" rIns="0" bIns="0" rtlCol="0" anchor="t">
            <a:spAutoFit/>
          </a:bodyPr>
          <a:lstStyle/>
          <a:p>
            <a:pPr algn="just">
              <a:lnSpc>
                <a:spcPts val="6240"/>
              </a:lnSpc>
            </a:pPr>
            <a:r>
              <a:rPr lang="en-US" sz="4800">
                <a:solidFill>
                  <a:srgbClr val="101010"/>
                </a:solidFill>
                <a:latin typeface="Roboto Bold"/>
              </a:rPr>
              <a:t>Community Building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7710124" y="3297117"/>
            <a:ext cx="9549176" cy="261302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FFFFFF"/>
                </a:solidFill>
                <a:latin typeface="Roboto"/>
              </a:rPr>
              <a:t>Largest pure play cybersecurity company, with over 10,000 employees globally</a:t>
            </a:r>
          </a:p>
          <a:p>
            <a:pPr marL="539749" lvl="1" indent="-269875">
              <a:lnSpc>
                <a:spcPts val="3499"/>
              </a:lnSpc>
              <a:buFont typeface="Arial"/>
              <a:buChar char="•"/>
            </a:pPr>
            <a:r>
              <a:rPr lang="en-US" sz="2499">
                <a:solidFill>
                  <a:srgbClr val="FFFFFF"/>
                </a:solidFill>
                <a:latin typeface="Arimo"/>
              </a:rPr>
              <a:t>Headquartered in Sunnyvale, California</a:t>
            </a:r>
          </a:p>
          <a:p>
            <a:pPr marL="539749" lvl="1" indent="-269875">
              <a:lnSpc>
                <a:spcPts val="3499"/>
              </a:lnSpc>
              <a:buFont typeface="Arial"/>
              <a:buChar char="•"/>
            </a:pPr>
            <a:r>
              <a:rPr lang="en-US" sz="2499">
                <a:solidFill>
                  <a:srgbClr val="FFFFFF"/>
                </a:solidFill>
                <a:latin typeface="Arimo"/>
              </a:rPr>
              <a:t>50+ products across 8 different solution areas</a:t>
            </a:r>
          </a:p>
          <a:p>
            <a:pPr marL="539749" lvl="1" indent="-269875">
              <a:lnSpc>
                <a:spcPts val="3499"/>
              </a:lnSpc>
              <a:buFont typeface="Arial"/>
              <a:buChar char="•"/>
            </a:pPr>
            <a:r>
              <a:rPr lang="en-US" sz="2499">
                <a:solidFill>
                  <a:srgbClr val="FFFFFF"/>
                </a:solidFill>
                <a:latin typeface="Arimo"/>
              </a:rPr>
              <a:t>Founded in 2000</a:t>
            </a:r>
          </a:p>
          <a:p>
            <a:pPr marL="539749" lvl="1" indent="-269875">
              <a:lnSpc>
                <a:spcPts val="3499"/>
              </a:lnSpc>
              <a:buFont typeface="Arial"/>
              <a:buChar char="•"/>
            </a:pPr>
            <a:r>
              <a:rPr lang="en-US" sz="2499">
                <a:solidFill>
                  <a:srgbClr val="FFFFFF"/>
                </a:solidFill>
                <a:latin typeface="Arimo"/>
              </a:rPr>
              <a:t>IPO 2009 ($156M &gt; $54B) added to S&amp;P 500 in 2018</a:t>
            </a:r>
          </a:p>
        </p:txBody>
      </p:sp>
      <p:pic>
        <p:nvPicPr>
          <p:cNvPr id="3"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7138712" cy="10346055"/>
          </a:xfrm>
          <a:prstGeom prst="rect">
            <a:avLst/>
          </a:prstGeom>
        </p:spPr>
      </p:pic>
      <p:sp>
        <p:nvSpPr>
          <p:cNvPr id="4" name="TextBox 4"/>
          <p:cNvSpPr txBox="1"/>
          <p:nvPr/>
        </p:nvSpPr>
        <p:spPr>
          <a:xfrm>
            <a:off x="7710124" y="2540198"/>
            <a:ext cx="3482876" cy="540385"/>
          </a:xfrm>
          <a:prstGeom prst="rect">
            <a:avLst/>
          </a:prstGeom>
        </p:spPr>
        <p:txBody>
          <a:bodyPr lIns="0" tIns="0" rIns="0" bIns="0" rtlCol="0" anchor="t">
            <a:spAutoFit/>
          </a:bodyPr>
          <a:lstStyle/>
          <a:p>
            <a:pPr algn="ctr">
              <a:lnSpc>
                <a:spcPts val="4340"/>
              </a:lnSpc>
              <a:spcBef>
                <a:spcPct val="0"/>
              </a:spcBef>
            </a:pPr>
            <a:r>
              <a:rPr lang="en-US" sz="3100">
                <a:solidFill>
                  <a:srgbClr val="FFFFFF"/>
                </a:solidFill>
                <a:latin typeface="Roboto Bold"/>
              </a:rPr>
              <a:t>WHO IS FORTINET?</a:t>
            </a:r>
          </a:p>
        </p:txBody>
      </p:sp>
      <p:sp>
        <p:nvSpPr>
          <p:cNvPr id="5" name="TextBox 5"/>
          <p:cNvSpPr txBox="1"/>
          <p:nvPr/>
        </p:nvSpPr>
        <p:spPr>
          <a:xfrm>
            <a:off x="7710124" y="886474"/>
            <a:ext cx="10283624" cy="896620"/>
          </a:xfrm>
          <a:prstGeom prst="rect">
            <a:avLst/>
          </a:prstGeom>
        </p:spPr>
        <p:txBody>
          <a:bodyPr lIns="0" tIns="0" rIns="0" bIns="0" rtlCol="0" anchor="t">
            <a:spAutoFit/>
          </a:bodyPr>
          <a:lstStyle/>
          <a:p>
            <a:pPr>
              <a:lnSpc>
                <a:spcPts val="7279"/>
              </a:lnSpc>
              <a:spcBef>
                <a:spcPct val="0"/>
              </a:spcBef>
            </a:pPr>
            <a:r>
              <a:rPr lang="en-US" sz="5199">
                <a:solidFill>
                  <a:srgbClr val="FFFFFF"/>
                </a:solidFill>
                <a:latin typeface="Roboto Bold"/>
              </a:rPr>
              <a:t>Partnership uOttawa and Fortinet</a:t>
            </a:r>
          </a:p>
        </p:txBody>
      </p:sp>
      <p:sp>
        <p:nvSpPr>
          <p:cNvPr id="6" name="TextBox 6"/>
          <p:cNvSpPr txBox="1"/>
          <p:nvPr/>
        </p:nvSpPr>
        <p:spPr>
          <a:xfrm>
            <a:off x="7710124" y="6513595"/>
            <a:ext cx="5231011" cy="513080"/>
          </a:xfrm>
          <a:prstGeom prst="rect">
            <a:avLst/>
          </a:prstGeom>
        </p:spPr>
        <p:txBody>
          <a:bodyPr lIns="0" tIns="0" rIns="0" bIns="0" rtlCol="0" anchor="t">
            <a:spAutoFit/>
          </a:bodyPr>
          <a:lstStyle/>
          <a:p>
            <a:pPr>
              <a:lnSpc>
                <a:spcPts val="4030"/>
              </a:lnSpc>
              <a:spcBef>
                <a:spcPct val="0"/>
              </a:spcBef>
            </a:pPr>
            <a:r>
              <a:rPr lang="en-US" sz="3100">
                <a:solidFill>
                  <a:srgbClr val="FFFFFF"/>
                </a:solidFill>
                <a:latin typeface="Roboto Bold"/>
              </a:rPr>
              <a:t>THEIR CANADIAN PRESENCE</a:t>
            </a:r>
          </a:p>
        </p:txBody>
      </p:sp>
      <p:sp>
        <p:nvSpPr>
          <p:cNvPr id="7" name="TextBox 7"/>
          <p:cNvSpPr txBox="1"/>
          <p:nvPr/>
        </p:nvSpPr>
        <p:spPr>
          <a:xfrm>
            <a:off x="7710124" y="7245621"/>
            <a:ext cx="7523668" cy="2174604"/>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FFFFFF"/>
                </a:solidFill>
                <a:latin typeface="Roboto"/>
              </a:rPr>
              <a:t>Primary development office in Burnaby, BC</a:t>
            </a:r>
          </a:p>
          <a:p>
            <a:pPr marL="539749" lvl="1" indent="-269875">
              <a:lnSpc>
                <a:spcPts val="3499"/>
              </a:lnSpc>
              <a:buFont typeface="Arial"/>
              <a:buChar char="•"/>
            </a:pPr>
            <a:r>
              <a:rPr lang="en-US" sz="2499">
                <a:solidFill>
                  <a:srgbClr val="FFFFFF"/>
                </a:solidFill>
                <a:latin typeface="Roboto"/>
              </a:rPr>
              <a:t>FortiGuard Research Labs in Burnaby, BC</a:t>
            </a:r>
          </a:p>
          <a:p>
            <a:pPr marL="539749" lvl="1" indent="-269875">
              <a:lnSpc>
                <a:spcPts val="3499"/>
              </a:lnSpc>
              <a:buFont typeface="Arial"/>
              <a:buChar char="•"/>
            </a:pPr>
            <a:r>
              <a:rPr lang="en-US" sz="2499">
                <a:solidFill>
                  <a:srgbClr val="FFFFFF"/>
                </a:solidFill>
                <a:latin typeface="Roboto"/>
              </a:rPr>
              <a:t>Largest North American Support Centre in Ottawa</a:t>
            </a:r>
          </a:p>
          <a:p>
            <a:pPr marL="539749" lvl="1" indent="-269875">
              <a:lnSpc>
                <a:spcPts val="3499"/>
              </a:lnSpc>
              <a:buFont typeface="Arial"/>
              <a:buChar char="•"/>
            </a:pPr>
            <a:r>
              <a:rPr lang="en-US" sz="2499">
                <a:solidFill>
                  <a:srgbClr val="FFFFFF"/>
                </a:solidFill>
                <a:latin typeface="Roboto"/>
              </a:rPr>
              <a:t>Fortinet NSE Training Institute in Ottawa</a:t>
            </a:r>
          </a:p>
          <a:p>
            <a:pPr marL="539749" lvl="1" indent="-269875">
              <a:lnSpc>
                <a:spcPts val="3499"/>
              </a:lnSpc>
              <a:buFont typeface="Arial"/>
              <a:buChar char="•"/>
            </a:pPr>
            <a:r>
              <a:rPr lang="en-US" sz="2499">
                <a:solidFill>
                  <a:srgbClr val="FFFFFF"/>
                </a:solidFill>
                <a:latin typeface="Roboto"/>
              </a:rPr>
              <a:t>Approx. 1,800 Canadian employees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480582" y="0"/>
            <a:ext cx="15277401" cy="10287000"/>
          </a:xfrm>
          <a:prstGeom prst="rect">
            <a:avLst/>
          </a:prstGeom>
        </p:spPr>
      </p:pic>
      <p:pic>
        <p:nvPicPr>
          <p:cNvPr id="3" name="Picture 3"/>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19353" r="47196"/>
          <a:stretch/>
        </p:blipFill>
        <p:spPr>
          <a:xfrm rot="5400000">
            <a:off x="3684830" y="-3799131"/>
            <a:ext cx="10744200" cy="18113861"/>
          </a:xfrm>
          <a:prstGeom prst="rect">
            <a:avLst/>
          </a:prstGeom>
        </p:spPr>
      </p:pic>
      <p:grpSp>
        <p:nvGrpSpPr>
          <p:cNvPr id="4" name="Group 4"/>
          <p:cNvGrpSpPr/>
          <p:nvPr/>
        </p:nvGrpSpPr>
        <p:grpSpPr>
          <a:xfrm>
            <a:off x="1277899" y="2023922"/>
            <a:ext cx="10478995" cy="5386528"/>
            <a:chOff x="0" y="0"/>
            <a:chExt cx="13971994" cy="7182038"/>
          </a:xfrm>
        </p:grpSpPr>
        <p:sp>
          <p:nvSpPr>
            <p:cNvPr id="5" name="TextBox 5"/>
            <p:cNvSpPr txBox="1"/>
            <p:nvPr/>
          </p:nvSpPr>
          <p:spPr>
            <a:xfrm>
              <a:off x="0" y="-66675"/>
              <a:ext cx="13971994" cy="4037955"/>
            </a:xfrm>
            <a:prstGeom prst="rect">
              <a:avLst/>
            </a:prstGeom>
          </p:spPr>
          <p:txBody>
            <a:bodyPr lIns="0" tIns="0" rIns="0" bIns="0" rtlCol="0" anchor="t">
              <a:spAutoFit/>
            </a:bodyPr>
            <a:lstStyle/>
            <a:p>
              <a:pPr>
                <a:lnSpc>
                  <a:spcPts val="8059"/>
                </a:lnSpc>
              </a:pPr>
              <a:r>
                <a:rPr lang="en-US" sz="6199">
                  <a:solidFill>
                    <a:srgbClr val="FFFFFF"/>
                  </a:solidFill>
                  <a:latin typeface="Roboto Bold"/>
                </a:rPr>
                <a:t>uOttawa is making cybersecurity and cybersafety a priority</a:t>
              </a:r>
            </a:p>
          </p:txBody>
        </p:sp>
        <p:sp>
          <p:nvSpPr>
            <p:cNvPr id="6" name="TextBox 6"/>
            <p:cNvSpPr txBox="1"/>
            <p:nvPr/>
          </p:nvSpPr>
          <p:spPr>
            <a:xfrm>
              <a:off x="0" y="4559642"/>
              <a:ext cx="12898185" cy="2622396"/>
            </a:xfrm>
            <a:prstGeom prst="rect">
              <a:avLst/>
            </a:prstGeom>
          </p:spPr>
          <p:txBody>
            <a:bodyPr lIns="0" tIns="0" rIns="0" bIns="0" rtlCol="0" anchor="t">
              <a:spAutoFit/>
            </a:bodyPr>
            <a:lstStyle/>
            <a:p>
              <a:pPr>
                <a:lnSpc>
                  <a:spcPts val="3919"/>
                </a:lnSpc>
              </a:pPr>
              <a:endParaRPr/>
            </a:p>
            <a:p>
              <a:pPr>
                <a:lnSpc>
                  <a:spcPts val="3919"/>
                </a:lnSpc>
              </a:pPr>
              <a:endParaRPr/>
            </a:p>
            <a:p>
              <a:pPr>
                <a:lnSpc>
                  <a:spcPts val="3919"/>
                </a:lnSpc>
              </a:pPr>
              <a:r>
                <a:rPr lang="en-US" sz="2799">
                  <a:solidFill>
                    <a:srgbClr val="FFFFFF"/>
                  </a:solidFill>
                  <a:latin typeface="Roboto"/>
                </a:rPr>
                <a:t>We are tackling the growing threat of cyber</a:t>
              </a:r>
            </a:p>
            <a:p>
              <a:pPr>
                <a:lnSpc>
                  <a:spcPts val="3919"/>
                </a:lnSpc>
              </a:pPr>
              <a:r>
                <a:rPr lang="en-US" sz="2799">
                  <a:solidFill>
                    <a:srgbClr val="FFFFFF"/>
                  </a:solidFill>
                  <a:latin typeface="Roboto"/>
                </a:rPr>
                <a:t>attacks and cyber crime head on.</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207953" y="0"/>
            <a:ext cx="9144000" cy="10346055"/>
          </a:xfrm>
          <a:prstGeom prst="rect">
            <a:avLst/>
          </a:prstGeom>
        </p:spPr>
      </p:pic>
      <p:grpSp>
        <p:nvGrpSpPr>
          <p:cNvPr id="3" name="Group 3"/>
          <p:cNvGrpSpPr/>
          <p:nvPr/>
        </p:nvGrpSpPr>
        <p:grpSpPr>
          <a:xfrm>
            <a:off x="990600" y="2388024"/>
            <a:ext cx="9217353" cy="6889669"/>
            <a:chOff x="0" y="0"/>
            <a:chExt cx="12289804" cy="9186225"/>
          </a:xfrm>
        </p:grpSpPr>
        <p:sp>
          <p:nvSpPr>
            <p:cNvPr id="4" name="TextBox 4"/>
            <p:cNvSpPr txBox="1"/>
            <p:nvPr/>
          </p:nvSpPr>
          <p:spPr>
            <a:xfrm>
              <a:off x="0" y="-76200"/>
              <a:ext cx="12289804" cy="1295292"/>
            </a:xfrm>
            <a:prstGeom prst="rect">
              <a:avLst/>
            </a:prstGeom>
          </p:spPr>
          <p:txBody>
            <a:bodyPr lIns="0" tIns="0" rIns="0" bIns="0" rtlCol="0" anchor="t">
              <a:spAutoFit/>
            </a:bodyPr>
            <a:lstStyle/>
            <a:p>
              <a:pPr algn="just">
                <a:lnSpc>
                  <a:spcPts val="7800"/>
                </a:lnSpc>
              </a:pPr>
              <a:r>
                <a:rPr lang="en-US" sz="6000" spc="60">
                  <a:solidFill>
                    <a:srgbClr val="FFFFFF"/>
                  </a:solidFill>
                  <a:latin typeface="Roboto Bold"/>
                </a:rPr>
                <a:t>Strategic Partnership</a:t>
              </a:r>
            </a:p>
          </p:txBody>
        </p:sp>
        <p:sp>
          <p:nvSpPr>
            <p:cNvPr id="5" name="TextBox 5"/>
            <p:cNvSpPr txBox="1"/>
            <p:nvPr/>
          </p:nvSpPr>
          <p:spPr>
            <a:xfrm>
              <a:off x="0" y="2354895"/>
              <a:ext cx="12289804" cy="6831330"/>
            </a:xfrm>
            <a:prstGeom prst="rect">
              <a:avLst/>
            </a:prstGeom>
          </p:spPr>
          <p:txBody>
            <a:bodyPr lIns="0" tIns="0" rIns="0" bIns="0" rtlCol="0" anchor="t">
              <a:spAutoFit/>
            </a:bodyPr>
            <a:lstStyle/>
            <a:p>
              <a:pPr marL="604519" lvl="1" indent="-302260">
                <a:lnSpc>
                  <a:spcPts val="3779"/>
                </a:lnSpc>
                <a:buFont typeface="Arial"/>
                <a:buChar char="•"/>
              </a:pPr>
              <a:r>
                <a:rPr lang="en-US" sz="2799">
                  <a:solidFill>
                    <a:srgbClr val="FFFFFF"/>
                  </a:solidFill>
                  <a:latin typeface="Roboto"/>
                </a:rPr>
                <a:t>Integration of Fortinet training material into uOttawa courses and micro-credential</a:t>
              </a:r>
            </a:p>
            <a:p>
              <a:pPr>
                <a:lnSpc>
                  <a:spcPts val="3779"/>
                </a:lnSpc>
              </a:pPr>
              <a:endParaRPr lang="en-US" sz="2799">
                <a:solidFill>
                  <a:srgbClr val="FFFFFF"/>
                </a:solidFill>
                <a:latin typeface="Roboto"/>
              </a:endParaRPr>
            </a:p>
            <a:p>
              <a:pPr marL="604519" lvl="1" indent="-302260">
                <a:lnSpc>
                  <a:spcPts val="3779"/>
                </a:lnSpc>
                <a:buFont typeface="Arial"/>
                <a:buChar char="•"/>
              </a:pPr>
              <a:r>
                <a:rPr lang="en-US" sz="2799">
                  <a:solidFill>
                    <a:srgbClr val="FFFFFF"/>
                  </a:solidFill>
                  <a:latin typeface="Roboto"/>
                </a:rPr>
                <a:t>Full access to cloud-based labs and certification vouchers for our students (NSE 4)</a:t>
              </a:r>
            </a:p>
            <a:p>
              <a:pPr>
                <a:lnSpc>
                  <a:spcPts val="3779"/>
                </a:lnSpc>
              </a:pPr>
              <a:endParaRPr lang="en-US" sz="2799">
                <a:solidFill>
                  <a:srgbClr val="FFFFFF"/>
                </a:solidFill>
                <a:latin typeface="Roboto"/>
              </a:endParaRPr>
            </a:p>
            <a:p>
              <a:pPr marL="604519" lvl="1" indent="-302260">
                <a:lnSpc>
                  <a:spcPts val="3639"/>
                </a:lnSpc>
                <a:buFont typeface="Arial"/>
                <a:buChar char="•"/>
              </a:pPr>
              <a:r>
                <a:rPr lang="en-US" sz="2799">
                  <a:solidFill>
                    <a:srgbClr val="FFFFFF"/>
                  </a:solidFill>
                  <a:latin typeface="Roboto"/>
                </a:rPr>
                <a:t>Certified students given paid internship opportunities </a:t>
              </a:r>
            </a:p>
            <a:p>
              <a:pPr>
                <a:lnSpc>
                  <a:spcPts val="3639"/>
                </a:lnSpc>
              </a:pPr>
              <a:endParaRPr lang="en-US" sz="2799">
                <a:solidFill>
                  <a:srgbClr val="FFFFFF"/>
                </a:solidFill>
                <a:latin typeface="Roboto"/>
              </a:endParaRPr>
            </a:p>
            <a:p>
              <a:pPr marL="604519" lvl="1" indent="-302260">
                <a:lnSpc>
                  <a:spcPts val="3639"/>
                </a:lnSpc>
                <a:buFont typeface="Arial"/>
                <a:buChar char="•"/>
              </a:pPr>
              <a:r>
                <a:rPr lang="en-US" sz="2799">
                  <a:solidFill>
                    <a:srgbClr val="FFFFFF"/>
                  </a:solidFill>
                  <a:latin typeface="Roboto"/>
                </a:rPr>
                <a:t>Secured a collaborative provincial grant for the development of a micro-credential course</a:t>
              </a:r>
            </a:p>
            <a:p>
              <a:pPr>
                <a:lnSpc>
                  <a:spcPts val="3510"/>
                </a:lnSpc>
              </a:pPr>
              <a:endParaRPr lang="en-US" sz="2799">
                <a:solidFill>
                  <a:srgbClr val="FFFFFF"/>
                </a:solidFill>
                <a:latin typeface="Roboto"/>
              </a:endParaRPr>
            </a:p>
          </p:txBody>
        </p:sp>
      </p:grpSp>
      <p:sp>
        <p:nvSpPr>
          <p:cNvPr id="6" name="TextBox 6"/>
          <p:cNvSpPr txBox="1"/>
          <p:nvPr/>
        </p:nvSpPr>
        <p:spPr>
          <a:xfrm>
            <a:off x="990600" y="3270772"/>
            <a:ext cx="7350697" cy="349250"/>
          </a:xfrm>
          <a:prstGeom prst="rect">
            <a:avLst/>
          </a:prstGeom>
        </p:spPr>
        <p:txBody>
          <a:bodyPr lIns="0" tIns="0" rIns="0" bIns="0" rtlCol="0" anchor="t">
            <a:spAutoFit/>
          </a:bodyPr>
          <a:lstStyle/>
          <a:p>
            <a:pPr>
              <a:lnSpc>
                <a:spcPts val="2799"/>
              </a:lnSpc>
            </a:pPr>
            <a:r>
              <a:rPr lang="en-US" sz="1999">
                <a:solidFill>
                  <a:srgbClr val="FFFFFF"/>
                </a:solidFill>
                <a:latin typeface="Roboto Bold"/>
              </a:rPr>
              <a:t>Custom training program to increase talent recruitment</a:t>
            </a:r>
          </a:p>
        </p:txBody>
      </p:sp>
      <p:sp>
        <p:nvSpPr>
          <p:cNvPr id="7" name="TextBox 7"/>
          <p:cNvSpPr txBox="1"/>
          <p:nvPr/>
        </p:nvSpPr>
        <p:spPr>
          <a:xfrm>
            <a:off x="990600" y="1000125"/>
            <a:ext cx="8690145" cy="522605"/>
          </a:xfrm>
          <a:prstGeom prst="rect">
            <a:avLst/>
          </a:prstGeom>
        </p:spPr>
        <p:txBody>
          <a:bodyPr lIns="0" tIns="0" rIns="0" bIns="0" rtlCol="0" anchor="t">
            <a:spAutoFit/>
          </a:bodyPr>
          <a:lstStyle/>
          <a:p>
            <a:pPr>
              <a:lnSpc>
                <a:spcPts val="2080"/>
              </a:lnSpc>
              <a:spcBef>
                <a:spcPct val="0"/>
              </a:spcBef>
            </a:pPr>
            <a:r>
              <a:rPr lang="en-US" sz="1600">
                <a:solidFill>
                  <a:srgbClr val="FFFFFF"/>
                </a:solidFill>
                <a:latin typeface="Roboto Italics"/>
              </a:rPr>
              <a:t>Fortinet has over 450 Partners around the globe, however they only have six Strategic Partners. uOttawa is the exclusive Canadian Strategic Partner.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0207953" y="0"/>
            <a:ext cx="9144000" cy="10346055"/>
          </a:xfrm>
          <a:prstGeom prst="rect">
            <a:avLst/>
          </a:prstGeom>
        </p:spPr>
      </p:pic>
      <p:grpSp>
        <p:nvGrpSpPr>
          <p:cNvPr id="3" name="Group 3"/>
          <p:cNvGrpSpPr/>
          <p:nvPr/>
        </p:nvGrpSpPr>
        <p:grpSpPr>
          <a:xfrm>
            <a:off x="1009650" y="1961577"/>
            <a:ext cx="8689184" cy="6345519"/>
            <a:chOff x="0" y="0"/>
            <a:chExt cx="11585579" cy="8460692"/>
          </a:xfrm>
        </p:grpSpPr>
        <p:sp>
          <p:nvSpPr>
            <p:cNvPr id="4" name="TextBox 4"/>
            <p:cNvSpPr txBox="1"/>
            <p:nvPr/>
          </p:nvSpPr>
          <p:spPr>
            <a:xfrm>
              <a:off x="0" y="-76200"/>
              <a:ext cx="11585579" cy="1295352"/>
            </a:xfrm>
            <a:prstGeom prst="rect">
              <a:avLst/>
            </a:prstGeom>
          </p:spPr>
          <p:txBody>
            <a:bodyPr lIns="0" tIns="0" rIns="0" bIns="0" rtlCol="0" anchor="t">
              <a:spAutoFit/>
            </a:bodyPr>
            <a:lstStyle/>
            <a:p>
              <a:pPr algn="just">
                <a:lnSpc>
                  <a:spcPts val="7800"/>
                </a:lnSpc>
              </a:pPr>
              <a:r>
                <a:rPr lang="en-US" sz="6000">
                  <a:solidFill>
                    <a:srgbClr val="FFFFFF"/>
                  </a:solidFill>
                  <a:latin typeface="Roboto Bold"/>
                </a:rPr>
                <a:t>Inside the Cyber Range</a:t>
              </a:r>
            </a:p>
          </p:txBody>
        </p:sp>
        <p:sp>
          <p:nvSpPr>
            <p:cNvPr id="5" name="TextBox 5"/>
            <p:cNvSpPr txBox="1"/>
            <p:nvPr/>
          </p:nvSpPr>
          <p:spPr>
            <a:xfrm>
              <a:off x="0" y="2364480"/>
              <a:ext cx="11585579" cy="6096212"/>
            </a:xfrm>
            <a:prstGeom prst="rect">
              <a:avLst/>
            </a:prstGeom>
          </p:spPr>
          <p:txBody>
            <a:bodyPr lIns="0" tIns="0" rIns="0" bIns="0" rtlCol="0" anchor="t">
              <a:spAutoFit/>
            </a:bodyPr>
            <a:lstStyle/>
            <a:p>
              <a:pPr marL="604519" lvl="1" indent="-302260">
                <a:lnSpc>
                  <a:spcPts val="3639"/>
                </a:lnSpc>
                <a:buFont typeface="Arial"/>
                <a:buChar char="•"/>
              </a:pPr>
              <a:r>
                <a:rPr lang="en-US" sz="2799">
                  <a:solidFill>
                    <a:srgbClr val="FFFFFF"/>
                  </a:solidFill>
                  <a:latin typeface="Roboto"/>
                </a:rPr>
                <a:t>Provided over $1M worth of VM and licenses to use in training and in research</a:t>
              </a:r>
            </a:p>
            <a:p>
              <a:pPr>
                <a:lnSpc>
                  <a:spcPts val="3639"/>
                </a:lnSpc>
              </a:pPr>
              <a:endParaRPr lang="en-US" sz="2799">
                <a:solidFill>
                  <a:srgbClr val="FFFFFF"/>
                </a:solidFill>
                <a:latin typeface="Roboto"/>
              </a:endParaRPr>
            </a:p>
            <a:p>
              <a:pPr marL="604519" lvl="1" indent="-302260">
                <a:lnSpc>
                  <a:spcPts val="3639"/>
                </a:lnSpc>
                <a:buFont typeface="Arial"/>
                <a:buChar char="•"/>
              </a:pPr>
              <a:r>
                <a:rPr lang="en-US" sz="2799">
                  <a:solidFill>
                    <a:srgbClr val="FFFFFF"/>
                  </a:solidFill>
                  <a:latin typeface="Roboto"/>
                </a:rPr>
                <a:t>Once the range goes live, Fortinet will provide hardware, allowing hands-on experience for both trainees and grad students</a:t>
              </a:r>
            </a:p>
            <a:p>
              <a:pPr>
                <a:lnSpc>
                  <a:spcPts val="3639"/>
                </a:lnSpc>
              </a:pPr>
              <a:endParaRPr lang="en-US" sz="2799">
                <a:solidFill>
                  <a:srgbClr val="FFFFFF"/>
                </a:solidFill>
                <a:latin typeface="Roboto"/>
              </a:endParaRPr>
            </a:p>
            <a:p>
              <a:pPr marL="604520" lvl="1" indent="-302260">
                <a:lnSpc>
                  <a:spcPts val="3639"/>
                </a:lnSpc>
                <a:buFont typeface="Arial"/>
                <a:buChar char="•"/>
              </a:pPr>
              <a:r>
                <a:rPr lang="en-US" sz="2799">
                  <a:solidFill>
                    <a:srgbClr val="FFFFFF"/>
                  </a:solidFill>
                  <a:latin typeface="Roboto"/>
                </a:rPr>
                <a:t>Working on a larger, federal grant involving Fortinet equipment supporting this state-of-the-art new facility </a:t>
              </a:r>
            </a:p>
          </p:txBody>
        </p:sp>
      </p:grpSp>
      <p:sp>
        <p:nvSpPr>
          <p:cNvPr id="6" name="TextBox 6"/>
          <p:cNvSpPr txBox="1"/>
          <p:nvPr/>
        </p:nvSpPr>
        <p:spPr>
          <a:xfrm>
            <a:off x="1009650" y="2853509"/>
            <a:ext cx="8641559" cy="349250"/>
          </a:xfrm>
          <a:prstGeom prst="rect">
            <a:avLst/>
          </a:prstGeom>
        </p:spPr>
        <p:txBody>
          <a:bodyPr lIns="0" tIns="0" rIns="0" bIns="0" rtlCol="0" anchor="t">
            <a:spAutoFit/>
          </a:bodyPr>
          <a:lstStyle/>
          <a:p>
            <a:pPr>
              <a:lnSpc>
                <a:spcPts val="2799"/>
              </a:lnSpc>
            </a:pPr>
            <a:r>
              <a:rPr lang="en-US" sz="1999">
                <a:solidFill>
                  <a:srgbClr val="FFFFFF"/>
                </a:solidFill>
                <a:latin typeface="Roboto Bold"/>
              </a:rPr>
              <a:t>Integrating Fortinet offer into the Range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9144000" cy="10346055"/>
          </a:xfrm>
          <a:prstGeom prst="rect">
            <a:avLst/>
          </a:prstGeom>
        </p:spPr>
      </p:pic>
      <p:grpSp>
        <p:nvGrpSpPr>
          <p:cNvPr id="3" name="Group 3"/>
          <p:cNvGrpSpPr/>
          <p:nvPr/>
        </p:nvGrpSpPr>
        <p:grpSpPr>
          <a:xfrm>
            <a:off x="10113102" y="1932947"/>
            <a:ext cx="7502929" cy="6345447"/>
            <a:chOff x="0" y="0"/>
            <a:chExt cx="10003906" cy="8460595"/>
          </a:xfrm>
        </p:grpSpPr>
        <p:sp>
          <p:nvSpPr>
            <p:cNvPr id="4" name="TextBox 4"/>
            <p:cNvSpPr txBox="1"/>
            <p:nvPr/>
          </p:nvSpPr>
          <p:spPr>
            <a:xfrm>
              <a:off x="0" y="-19050"/>
              <a:ext cx="10003906" cy="2457305"/>
            </a:xfrm>
            <a:prstGeom prst="rect">
              <a:avLst/>
            </a:prstGeom>
          </p:spPr>
          <p:txBody>
            <a:bodyPr lIns="0" tIns="0" rIns="0" bIns="0" rtlCol="0" anchor="t">
              <a:spAutoFit/>
            </a:bodyPr>
            <a:lstStyle/>
            <a:p>
              <a:pPr>
                <a:lnSpc>
                  <a:spcPts val="7200"/>
                </a:lnSpc>
              </a:pPr>
              <a:r>
                <a:rPr lang="en-US" sz="6000">
                  <a:solidFill>
                    <a:srgbClr val="FFFFFF"/>
                  </a:solidFill>
                  <a:latin typeface="Roboto Bold"/>
                </a:rPr>
                <a:t>Research collaboration</a:t>
              </a:r>
            </a:p>
          </p:txBody>
        </p:sp>
        <p:sp>
          <p:nvSpPr>
            <p:cNvPr id="5" name="TextBox 5"/>
            <p:cNvSpPr txBox="1"/>
            <p:nvPr/>
          </p:nvSpPr>
          <p:spPr>
            <a:xfrm>
              <a:off x="0" y="3583584"/>
              <a:ext cx="10003906" cy="4877012"/>
            </a:xfrm>
            <a:prstGeom prst="rect">
              <a:avLst/>
            </a:prstGeom>
          </p:spPr>
          <p:txBody>
            <a:bodyPr lIns="0" tIns="0" rIns="0" bIns="0" rtlCol="0" anchor="t">
              <a:spAutoFit/>
            </a:bodyPr>
            <a:lstStyle/>
            <a:p>
              <a:pPr marL="604519" lvl="1" indent="-302260">
                <a:lnSpc>
                  <a:spcPts val="3639"/>
                </a:lnSpc>
                <a:buFont typeface="Arial"/>
                <a:buChar char="•"/>
              </a:pPr>
              <a:r>
                <a:rPr lang="en-US" sz="2799">
                  <a:solidFill>
                    <a:srgbClr val="FFFFFF"/>
                  </a:solidFill>
                  <a:latin typeface="Roboto"/>
                </a:rPr>
                <a:t>Establishing key research projects between Fortinet’s R&amp;D department and the research teams at uOttawa Engineering, in particular around AI and cybersecurity</a:t>
              </a:r>
            </a:p>
            <a:p>
              <a:pPr>
                <a:lnSpc>
                  <a:spcPts val="3639"/>
                </a:lnSpc>
              </a:pPr>
              <a:endParaRPr lang="en-US" sz="2799">
                <a:solidFill>
                  <a:srgbClr val="FFFFFF"/>
                </a:solidFill>
                <a:latin typeface="Roboto"/>
              </a:endParaRPr>
            </a:p>
            <a:p>
              <a:pPr marL="604520" lvl="1" indent="-302260">
                <a:lnSpc>
                  <a:spcPts val="3639"/>
                </a:lnSpc>
                <a:buFont typeface="Arial"/>
                <a:buChar char="•"/>
              </a:pPr>
              <a:r>
                <a:rPr lang="en-US" sz="2799">
                  <a:solidFill>
                    <a:srgbClr val="FFFFFF"/>
                  </a:solidFill>
                  <a:latin typeface="Roboto"/>
                </a:rPr>
                <a:t>Fortinet is an industry partner for an infrastructure grant application for the Cyber Range research lab</a:t>
              </a:r>
            </a:p>
          </p:txBody>
        </p:sp>
      </p:grpSp>
      <p:sp>
        <p:nvSpPr>
          <p:cNvPr id="6" name="TextBox 6"/>
          <p:cNvSpPr txBox="1"/>
          <p:nvPr/>
        </p:nvSpPr>
        <p:spPr>
          <a:xfrm>
            <a:off x="10113102" y="3675099"/>
            <a:ext cx="5338911" cy="393700"/>
          </a:xfrm>
          <a:prstGeom prst="rect">
            <a:avLst/>
          </a:prstGeom>
        </p:spPr>
        <p:txBody>
          <a:bodyPr lIns="0" tIns="0" rIns="0" bIns="0" rtlCol="0" anchor="t">
            <a:spAutoFit/>
          </a:bodyPr>
          <a:lstStyle/>
          <a:p>
            <a:pPr>
              <a:lnSpc>
                <a:spcPts val="3200"/>
              </a:lnSpc>
              <a:spcBef>
                <a:spcPct val="0"/>
              </a:spcBef>
            </a:pPr>
            <a:r>
              <a:rPr lang="en-US" sz="2000">
                <a:solidFill>
                  <a:srgbClr val="FFFFFF"/>
                </a:solidFill>
                <a:latin typeface="Roboto Bold"/>
              </a:rPr>
              <a:t>Internationally trusted research and innovation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39F3A-F1C0-4EB6-8D17-A215D7734A6E}"/>
              </a:ext>
            </a:extLst>
          </p:cNvPr>
          <p:cNvSpPr>
            <a:spLocks noGrp="1"/>
          </p:cNvSpPr>
          <p:nvPr>
            <p:ph type="title"/>
          </p:nvPr>
        </p:nvSpPr>
        <p:spPr>
          <a:effectLst/>
        </p:spPr>
        <p:txBody>
          <a:bodyPr anchor="ctr">
            <a:normAutofit/>
          </a:bodyPr>
          <a:lstStyle/>
          <a:p>
            <a:pPr algn="ctr"/>
            <a:r>
              <a:rPr lang="en-CA" sz="4200"/>
              <a:t>Phishing attacks</a:t>
            </a:r>
          </a:p>
        </p:txBody>
      </p:sp>
      <p:sp>
        <p:nvSpPr>
          <p:cNvPr id="5" name="Content Placeholder 4">
            <a:extLst>
              <a:ext uri="{FF2B5EF4-FFF2-40B4-BE49-F238E27FC236}">
                <a16:creationId xmlns:a16="http://schemas.microsoft.com/office/drawing/2014/main" id="{DBD0174C-C394-4859-922D-8E7754D94022}"/>
              </a:ext>
            </a:extLst>
          </p:cNvPr>
          <p:cNvSpPr>
            <a:spLocks noGrp="1"/>
          </p:cNvSpPr>
          <p:nvPr>
            <p:ph idx="1"/>
          </p:nvPr>
        </p:nvSpPr>
        <p:spPr>
          <a:xfrm>
            <a:off x="1668785" y="3771900"/>
            <a:ext cx="14950430" cy="6515100"/>
          </a:xfrm>
          <a:effectLst/>
        </p:spPr>
        <p:txBody>
          <a:bodyPr>
            <a:normAutofit/>
          </a:bodyPr>
          <a:lstStyle/>
          <a:p>
            <a:pPr marL="0" indent="0" algn="ctr">
              <a:buNone/>
            </a:pPr>
            <a:endParaRPr lang="en-CA"/>
          </a:p>
          <a:p>
            <a:pPr marL="0" indent="0" algn="ctr">
              <a:buNone/>
            </a:pPr>
            <a:endParaRPr lang="en-CA"/>
          </a:p>
          <a:p>
            <a:pPr marL="0" indent="0" algn="ctr">
              <a:buNone/>
            </a:pPr>
            <a:endParaRPr lang="en-CA"/>
          </a:p>
          <a:p>
            <a:pPr marL="0" indent="0" algn="ctr">
              <a:buNone/>
            </a:pPr>
            <a:endParaRPr lang="en-CA"/>
          </a:p>
          <a:p>
            <a:pPr marL="0" indent="0" algn="ctr">
              <a:buNone/>
            </a:pPr>
            <a:endParaRPr lang="en-CA"/>
          </a:p>
          <a:p>
            <a:pPr marL="0" indent="0" algn="ctr">
              <a:buNone/>
            </a:pPr>
            <a:endParaRPr lang="en-CA"/>
          </a:p>
          <a:p>
            <a:pPr marL="0" indent="0" algn="ctr">
              <a:buNone/>
            </a:pPr>
            <a:endParaRPr lang="en-CA"/>
          </a:p>
          <a:p>
            <a:pPr marL="0" indent="0" algn="ctr">
              <a:buNone/>
            </a:pPr>
            <a:r>
              <a:rPr lang="en-CA"/>
              <a:t>internet attack impersonating trustworthy website</a:t>
            </a:r>
          </a:p>
          <a:p>
            <a:pPr marL="0" indent="0" algn="ctr">
              <a:buNone/>
            </a:pPr>
            <a:r>
              <a:rPr lang="en-CA"/>
              <a:t>Tricks end-users into providing sensitive information</a:t>
            </a:r>
          </a:p>
        </p:txBody>
      </p:sp>
      <p:pic>
        <p:nvPicPr>
          <p:cNvPr id="3" name="Picture 2">
            <a:extLst>
              <a:ext uri="{FF2B5EF4-FFF2-40B4-BE49-F238E27FC236}">
                <a16:creationId xmlns:a16="http://schemas.microsoft.com/office/drawing/2014/main" id="{932322E3-8EB5-4F77-828C-1680E5A95BB3}"/>
              </a:ext>
            </a:extLst>
          </p:cNvPr>
          <p:cNvPicPr>
            <a:picLocks noChangeAspect="1"/>
          </p:cNvPicPr>
          <p:nvPr/>
        </p:nvPicPr>
        <p:blipFill>
          <a:blip r:embed="rId3"/>
          <a:stretch>
            <a:fillRect/>
          </a:stretch>
        </p:blipFill>
        <p:spPr>
          <a:xfrm>
            <a:off x="5122476" y="1941079"/>
            <a:ext cx="8043047" cy="5505809"/>
          </a:xfrm>
          <a:prstGeom prst="rect">
            <a:avLst/>
          </a:prstGeom>
        </p:spPr>
      </p:pic>
      <p:sp>
        <p:nvSpPr>
          <p:cNvPr id="2" name="Slide Number Placeholder 1">
            <a:extLst>
              <a:ext uri="{FF2B5EF4-FFF2-40B4-BE49-F238E27FC236}">
                <a16:creationId xmlns:a16="http://schemas.microsoft.com/office/drawing/2014/main" id="{42302A99-0588-4B52-B763-C6C9E0716683}"/>
              </a:ext>
            </a:extLst>
          </p:cNvPr>
          <p:cNvSpPr>
            <a:spLocks noGrp="1"/>
          </p:cNvSpPr>
          <p:nvPr>
            <p:ph type="sldNum" sz="quarter" idx="12"/>
          </p:nvPr>
        </p:nvSpPr>
        <p:spPr>
          <a:xfrm>
            <a:off x="17461250" y="9689167"/>
            <a:ext cx="826751" cy="547688"/>
          </a:xfrm>
        </p:spPr>
        <p:txBody>
          <a:bodyPr/>
          <a:lstStyle/>
          <a:p>
            <a:pPr algn="l"/>
            <a:fld id="{D57F1E4F-1CFF-5643-939E-217C01CDF565}" type="slidenum">
              <a:rPr lang="en-US" sz="1800"/>
              <a:pPr algn="l"/>
              <a:t>23</a:t>
            </a:fld>
            <a:endParaRPr lang="en-US" sz="1800"/>
          </a:p>
        </p:txBody>
      </p:sp>
    </p:spTree>
    <p:extLst>
      <p:ext uri="{BB962C8B-B14F-4D97-AF65-F5344CB8AC3E}">
        <p14:creationId xmlns:p14="http://schemas.microsoft.com/office/powerpoint/2010/main" val="4145641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24</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8" name="TextBox 7">
            <a:extLst>
              <a:ext uri="{FF2B5EF4-FFF2-40B4-BE49-F238E27FC236}">
                <a16:creationId xmlns:a16="http://schemas.microsoft.com/office/drawing/2014/main" id="{2A899B6D-4062-3642-A091-29B7E5CC3459}"/>
              </a:ext>
            </a:extLst>
          </p:cNvPr>
          <p:cNvSpPr txBox="1"/>
          <p:nvPr/>
        </p:nvSpPr>
        <p:spPr>
          <a:xfrm>
            <a:off x="1170274" y="4451402"/>
            <a:ext cx="15049634" cy="3831818"/>
          </a:xfrm>
          <a:prstGeom prst="rect">
            <a:avLst/>
          </a:prstGeom>
          <a:noFill/>
        </p:spPr>
        <p:txBody>
          <a:bodyPr wrap="square" rtlCol="0">
            <a:spAutoFit/>
          </a:bodyPr>
          <a:lstStyle/>
          <a:p>
            <a:r>
              <a:rPr lang="en-CA" sz="2700"/>
              <a:t>Cui, Q., Jourdan, G.-V., </a:t>
            </a:r>
            <a:r>
              <a:rPr lang="en-CA" sz="2700" err="1"/>
              <a:t>Bochmann</a:t>
            </a:r>
            <a:r>
              <a:rPr lang="en-CA" sz="2700"/>
              <a:t>, G. v., </a:t>
            </a:r>
            <a:r>
              <a:rPr lang="en-CA" sz="2700" err="1"/>
              <a:t>Onut</a:t>
            </a:r>
            <a:r>
              <a:rPr lang="en-CA" sz="2700"/>
              <a:t>, I.V and Flood, J. </a:t>
            </a:r>
            <a:r>
              <a:rPr lang="en-CA" sz="2700" b="1"/>
              <a:t>Phishing Attacks </a:t>
            </a:r>
            <a:r>
              <a:rPr lang="en-CA" sz="2700" b="1" err="1"/>
              <a:t>Modications</a:t>
            </a:r>
            <a:r>
              <a:rPr lang="en-CA" sz="2700" b="1"/>
              <a:t> and Evolutions</a:t>
            </a:r>
            <a:r>
              <a:rPr lang="en-CA" sz="2700"/>
              <a:t>, </a:t>
            </a:r>
            <a:r>
              <a:rPr lang="en-CA" sz="2700" i="1"/>
              <a:t>Proceedings of ESORICS 2018, Barcelona, Spain, September 2018. </a:t>
            </a:r>
          </a:p>
          <a:p>
            <a:endParaRPr lang="en-CA" sz="2700" i="1"/>
          </a:p>
          <a:p>
            <a:r>
              <a:rPr lang="en-US" sz="2700"/>
              <a:t>LePage, S., Cui, Q., Jourdan, G.-V., </a:t>
            </a:r>
            <a:r>
              <a:rPr lang="en-US" sz="2700" err="1"/>
              <a:t>Bochmann</a:t>
            </a:r>
            <a:r>
              <a:rPr lang="en-US" sz="2700"/>
              <a:t>, G. v., Flood, J., and </a:t>
            </a:r>
            <a:r>
              <a:rPr lang="en-US" sz="2700" err="1"/>
              <a:t>Onut</a:t>
            </a:r>
            <a:r>
              <a:rPr lang="en-US" sz="2700"/>
              <a:t>, I.V. </a:t>
            </a:r>
            <a:r>
              <a:rPr lang="en-US" sz="2700" b="1"/>
              <a:t>Using AP-TED to Detect Phishing Attack Variations</a:t>
            </a:r>
            <a:r>
              <a:rPr lang="en-US" sz="2700"/>
              <a:t>, proceedings of the 16th conference on Privacy, Security and Trust (PST 2018),  Belfast, Ireland, August 2018</a:t>
            </a:r>
          </a:p>
          <a:p>
            <a:endParaRPr lang="en-CA" sz="2700"/>
          </a:p>
          <a:p>
            <a:r>
              <a:rPr lang="en-CA" sz="2700"/>
              <a:t>Cui, Q., Jourdan, G.-V., </a:t>
            </a:r>
            <a:r>
              <a:rPr lang="en-CA" sz="2700" err="1"/>
              <a:t>Bochmann</a:t>
            </a:r>
            <a:r>
              <a:rPr lang="en-CA" sz="2700"/>
              <a:t>, G. v., Couturier, R., and </a:t>
            </a:r>
            <a:r>
              <a:rPr lang="en-CA" sz="2700" err="1"/>
              <a:t>Onut</a:t>
            </a:r>
            <a:r>
              <a:rPr lang="en-CA" sz="2700"/>
              <a:t>, I.V. </a:t>
            </a:r>
            <a:r>
              <a:rPr lang="en-CA" sz="2700" b="1"/>
              <a:t>Tracking Phishing Attacks Over Time </a:t>
            </a:r>
            <a:r>
              <a:rPr lang="en-CA" sz="2700"/>
              <a:t>, in </a:t>
            </a:r>
            <a:r>
              <a:rPr lang="en-CA" sz="2700" i="1"/>
              <a:t>26th World Wide Web Conference (WWW'17), Perth, Australia, April 2017</a:t>
            </a: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698367" y="914401"/>
            <a:ext cx="16900893" cy="1117601"/>
          </a:xfrm>
          <a:effectLst/>
        </p:spPr>
        <p:txBody>
          <a:bodyPr anchor="ctr">
            <a:normAutofit/>
          </a:bodyPr>
          <a:lstStyle/>
          <a:p>
            <a:r>
              <a:rPr lang="en-CA" sz="4200"/>
              <a:t>Phishing Attack Detection and Evolution (client side)</a:t>
            </a:r>
          </a:p>
        </p:txBody>
      </p:sp>
    </p:spTree>
    <p:extLst>
      <p:ext uri="{BB962C8B-B14F-4D97-AF65-F5344CB8AC3E}">
        <p14:creationId xmlns:p14="http://schemas.microsoft.com/office/powerpoint/2010/main" val="2250569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39F3A-F1C0-4EB6-8D17-A215D7734A6E}"/>
              </a:ext>
            </a:extLst>
          </p:cNvPr>
          <p:cNvSpPr>
            <a:spLocks noGrp="1"/>
          </p:cNvSpPr>
          <p:nvPr>
            <p:ph type="title"/>
          </p:nvPr>
        </p:nvSpPr>
        <p:spPr>
          <a:xfrm>
            <a:off x="698367" y="914401"/>
            <a:ext cx="16900893" cy="1117601"/>
          </a:xfrm>
          <a:effectLst/>
        </p:spPr>
        <p:txBody>
          <a:bodyPr anchor="ctr">
            <a:normAutofit/>
          </a:bodyPr>
          <a:lstStyle/>
          <a:p>
            <a:r>
              <a:rPr lang="en-CA" sz="4200"/>
              <a:t>Phishing Attack Detection and Evolution (client side)</a:t>
            </a:r>
          </a:p>
        </p:txBody>
      </p:sp>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25</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pic>
        <p:nvPicPr>
          <p:cNvPr id="18" name="Picture 17">
            <a:extLst>
              <a:ext uri="{FF2B5EF4-FFF2-40B4-BE49-F238E27FC236}">
                <a16:creationId xmlns:a16="http://schemas.microsoft.com/office/drawing/2014/main" id="{D084A8BA-9746-F94D-998B-F8C2AB3E99FD}"/>
              </a:ext>
            </a:extLst>
          </p:cNvPr>
          <p:cNvPicPr>
            <a:picLocks noChangeAspect="1"/>
          </p:cNvPicPr>
          <p:nvPr/>
        </p:nvPicPr>
        <p:blipFill>
          <a:blip r:embed="rId3"/>
          <a:stretch>
            <a:fillRect/>
          </a:stretch>
        </p:blipFill>
        <p:spPr>
          <a:xfrm>
            <a:off x="2030704" y="3771900"/>
            <a:ext cx="7566647" cy="4798941"/>
          </a:xfrm>
          <a:prstGeom prst="rect">
            <a:avLst/>
          </a:prstGeom>
        </p:spPr>
      </p:pic>
      <p:sp>
        <p:nvSpPr>
          <p:cNvPr id="19" name="Rectangle 18">
            <a:extLst>
              <a:ext uri="{FF2B5EF4-FFF2-40B4-BE49-F238E27FC236}">
                <a16:creationId xmlns:a16="http://schemas.microsoft.com/office/drawing/2014/main" id="{F8DA8838-19A8-0D47-8513-A16BE3A7319E}"/>
              </a:ext>
            </a:extLst>
          </p:cNvPr>
          <p:cNvSpPr/>
          <p:nvPr/>
        </p:nvSpPr>
        <p:spPr>
          <a:xfrm>
            <a:off x="3112278" y="3217903"/>
            <a:ext cx="3924216" cy="507831"/>
          </a:xfrm>
          <a:prstGeom prst="rect">
            <a:avLst/>
          </a:prstGeom>
        </p:spPr>
        <p:txBody>
          <a:bodyPr wrap="none">
            <a:spAutoFit/>
          </a:bodyPr>
          <a:lstStyle/>
          <a:p>
            <a:pPr marL="628650" indent="-514350"/>
            <a:r>
              <a:rPr lang="en-CA" sz="2700"/>
              <a:t>APWG 2019 Q1,Q2 report</a:t>
            </a:r>
          </a:p>
        </p:txBody>
      </p:sp>
      <p:sp>
        <p:nvSpPr>
          <p:cNvPr id="21" name="Content Placeholder 4">
            <a:extLst>
              <a:ext uri="{FF2B5EF4-FFF2-40B4-BE49-F238E27FC236}">
                <a16:creationId xmlns:a16="http://schemas.microsoft.com/office/drawing/2014/main" id="{7F09A546-54EE-2446-94E5-9C7AD2178060}"/>
              </a:ext>
            </a:extLst>
          </p:cNvPr>
          <p:cNvSpPr>
            <a:spLocks noGrp="1"/>
          </p:cNvSpPr>
          <p:nvPr>
            <p:ph idx="1"/>
          </p:nvPr>
        </p:nvSpPr>
        <p:spPr>
          <a:xfrm>
            <a:off x="9597350" y="4196603"/>
            <a:ext cx="5765849" cy="3360645"/>
          </a:xfrm>
          <a:effectLst/>
        </p:spPr>
        <p:txBody>
          <a:bodyPr>
            <a:normAutofit/>
          </a:bodyPr>
          <a:lstStyle/>
          <a:p>
            <a:r>
              <a:rPr lang="en-CA" sz="1800"/>
              <a:t>Lifespan of an attack is very short</a:t>
            </a:r>
          </a:p>
          <a:p>
            <a:r>
              <a:rPr lang="en-CA" sz="1800"/>
              <a:t>Attackers need to constantly renew attacks</a:t>
            </a:r>
          </a:p>
          <a:p>
            <a:r>
              <a:rPr lang="en-CA" sz="1800"/>
              <a:t>Building from scratch not economically viable</a:t>
            </a:r>
          </a:p>
          <a:p>
            <a:r>
              <a:rPr lang="en-CA" sz="1800"/>
              <a:t>Attacks are recycled</a:t>
            </a:r>
          </a:p>
          <a:p>
            <a:r>
              <a:rPr lang="en-CA" sz="1800"/>
              <a:t>Duplicate detection faster</a:t>
            </a:r>
          </a:p>
        </p:txBody>
      </p:sp>
    </p:spTree>
    <p:extLst>
      <p:ext uri="{BB962C8B-B14F-4D97-AF65-F5344CB8AC3E}">
        <p14:creationId xmlns:p14="http://schemas.microsoft.com/office/powerpoint/2010/main" val="1352275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39F3A-F1C0-4EB6-8D17-A215D7734A6E}"/>
              </a:ext>
            </a:extLst>
          </p:cNvPr>
          <p:cNvSpPr>
            <a:spLocks noGrp="1"/>
          </p:cNvSpPr>
          <p:nvPr>
            <p:ph type="title"/>
          </p:nvPr>
        </p:nvSpPr>
        <p:spPr>
          <a:xfrm>
            <a:off x="698367" y="914401"/>
            <a:ext cx="16900893" cy="1117601"/>
          </a:xfrm>
          <a:effectLst/>
        </p:spPr>
        <p:txBody>
          <a:bodyPr anchor="ctr">
            <a:normAutofit/>
          </a:bodyPr>
          <a:lstStyle/>
          <a:p>
            <a:r>
              <a:rPr lang="en-CA" sz="4200"/>
              <a:t>Phishing Attack Detection and Evolution (client side)</a:t>
            </a:r>
          </a:p>
        </p:txBody>
      </p:sp>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26</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graphicFrame>
        <p:nvGraphicFramePr>
          <p:cNvPr id="8" name="Diagram 7">
            <a:extLst>
              <a:ext uri="{FF2B5EF4-FFF2-40B4-BE49-F238E27FC236}">
                <a16:creationId xmlns:a16="http://schemas.microsoft.com/office/drawing/2014/main" id="{5467812D-50E3-224C-A7B2-E887E2BA371C}"/>
              </a:ext>
            </a:extLst>
          </p:cNvPr>
          <p:cNvGraphicFramePr/>
          <p:nvPr>
            <p:extLst>
              <p:ext uri="{D42A27DB-BD31-4B8C-83A1-F6EECF244321}">
                <p14:modId xmlns:p14="http://schemas.microsoft.com/office/powerpoint/2010/main" val="1035282620"/>
              </p:ext>
            </p:extLst>
          </p:nvPr>
        </p:nvGraphicFramePr>
        <p:xfrm>
          <a:off x="1205265" y="1920788"/>
          <a:ext cx="15939735" cy="3643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4BAA6E28-6445-644A-8601-A4BF543CA2D4}"/>
              </a:ext>
            </a:extLst>
          </p:cNvPr>
          <p:cNvSpPr/>
          <p:nvPr/>
        </p:nvSpPr>
        <p:spPr>
          <a:xfrm>
            <a:off x="1143000" y="5513738"/>
            <a:ext cx="11380305" cy="553998"/>
          </a:xfrm>
          <a:prstGeom prst="rect">
            <a:avLst/>
          </a:prstGeom>
        </p:spPr>
        <p:txBody>
          <a:bodyPr wrap="square">
            <a:spAutoFit/>
          </a:bodyPr>
          <a:lstStyle/>
          <a:p>
            <a:pPr lvl="0"/>
            <a:r>
              <a:rPr lang="en-US"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sym typeface="Titillium Web Light"/>
              </a:rPr>
              <a:t>Tag vector = number of times each html tag appears in the DOM</a:t>
            </a:r>
            <a:endPar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sym typeface="Titillium Web Light"/>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ACC1AF7-EC07-D043-8260-DA54DA974CF3}"/>
                  </a:ext>
                </a:extLst>
              </p:cNvPr>
              <p:cNvSpPr/>
              <p:nvPr/>
            </p:nvSpPr>
            <p:spPr>
              <a:xfrm>
                <a:off x="1143001" y="6542007"/>
                <a:ext cx="9919226" cy="762260"/>
              </a:xfrm>
              <a:prstGeom prst="rect">
                <a:avLst/>
              </a:prstGeom>
            </p:spPr>
            <p:txBody>
              <a:bodyPr wrap="square">
                <a:spAutoFit/>
              </a:bodyPr>
              <a:lstStyle/>
              <a:p>
                <a:pPr marL="0" lvl="1" defTabSz="1466850">
                  <a:lnSpc>
                    <a:spcPct val="90000"/>
                  </a:lnSpc>
                  <a:spcBef>
                    <a:spcPct val="0"/>
                  </a:spcBef>
                  <a:spcAft>
                    <a:spcPct val="15000"/>
                  </a:spcAft>
                </a:pPr>
                <a: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PD(t1, t2) = </a:t>
                </a:r>
                <a14:m>
                  <m:oMath xmlns:m="http://schemas.openxmlformats.org/officeDocument/2006/math">
                    <m:f>
                      <m:fPr>
                        <m:ctrlPr>
                          <a:rPr lang="en-CA" sz="3000"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ctrlPr>
                      </m:fPr>
                      <m:num>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𝐻𝑎𝑚𝑚𝑖𝑛𝑔</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𝐷𝑖𝑠𝑡𝑎𝑛𝑐𝑒</m:t>
                        </m:r>
                      </m:num>
                      <m:den>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𝑜𝑓</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𝑡𝑎𝑔𝑠</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𝑡h𝑎𝑡</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𝑎𝑝𝑝𝑒𝑎𝑟</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𝑖𝑛</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𝑎𝑡</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𝑙𝑒𝑎𝑠𝑡</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𝑜𝑛𝑒</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 </m:t>
                        </m:r>
                        <m: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mbria Math" panose="02040503050406030204" pitchFamily="18" charset="0"/>
                          </a:rPr>
                          <m:t>𝑣𝑒𝑐𝑡𝑜𝑟</m:t>
                        </m:r>
                      </m:den>
                    </m:f>
                  </m:oMath>
                </a14:m>
                <a:endParaRPr lang="en-US"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mc:Choice>
        <mc:Fallback xmlns="">
          <p:sp>
            <p:nvSpPr>
              <p:cNvPr id="11" name="Rectangle 10">
                <a:extLst>
                  <a:ext uri="{FF2B5EF4-FFF2-40B4-BE49-F238E27FC236}">
                    <a16:creationId xmlns:a16="http://schemas.microsoft.com/office/drawing/2014/main" id="{0ACC1AF7-EC07-D043-8260-DA54DA974CF3}"/>
                  </a:ext>
                </a:extLst>
              </p:cNvPr>
              <p:cNvSpPr>
                <a:spLocks noRot="1" noChangeAspect="1" noMove="1" noResize="1" noEditPoints="1" noAdjustHandles="1" noChangeArrowheads="1" noChangeShapeType="1" noTextEdit="1"/>
              </p:cNvSpPr>
              <p:nvPr/>
            </p:nvSpPr>
            <p:spPr>
              <a:xfrm>
                <a:off x="1143001" y="6542007"/>
                <a:ext cx="9919226" cy="762260"/>
              </a:xfrm>
              <a:prstGeom prst="rect">
                <a:avLst/>
              </a:prstGeom>
              <a:blipFill>
                <a:blip r:embed="rId8"/>
                <a:stretch>
                  <a:fillRect t="-3200"/>
                </a:stretch>
              </a:blipFill>
            </p:spPr>
            <p:txBody>
              <a:bodyPr/>
              <a:lstStyle/>
              <a:p>
                <a:r>
                  <a:rPr lang="en-CA">
                    <a:noFill/>
                  </a:rPr>
                  <a:t> </a:t>
                </a:r>
              </a:p>
            </p:txBody>
          </p:sp>
        </mc:Fallback>
      </mc:AlternateContent>
      <p:sp>
        <p:nvSpPr>
          <p:cNvPr id="12" name="Rectangle 11">
            <a:extLst>
              <a:ext uri="{FF2B5EF4-FFF2-40B4-BE49-F238E27FC236}">
                <a16:creationId xmlns:a16="http://schemas.microsoft.com/office/drawing/2014/main" id="{FCA4B6BA-0453-3E4A-8FFC-CE7621B69B3E}"/>
              </a:ext>
            </a:extLst>
          </p:cNvPr>
          <p:cNvSpPr/>
          <p:nvPr/>
        </p:nvSpPr>
        <p:spPr>
          <a:xfrm>
            <a:off x="1143000" y="7746108"/>
            <a:ext cx="14419050" cy="1892826"/>
          </a:xfrm>
          <a:prstGeom prst="rect">
            <a:avLst/>
          </a:prstGeom>
        </p:spPr>
        <p:txBody>
          <a:bodyPr wrap="square">
            <a:spAutoFit/>
          </a:bodyPr>
          <a:lstStyle/>
          <a:p>
            <a:pPr marL="114300">
              <a:spcBef>
                <a:spcPct val="20000"/>
              </a:spcBef>
              <a:spcAft>
                <a:spcPts val="900"/>
              </a:spcAft>
              <a:buClr>
                <a:schemeClr val="tx1"/>
              </a:buClr>
              <a:buSzPct val="100000"/>
            </a:pPr>
            <a: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sym typeface="Titillium Web Light"/>
              </a:rPr>
              <a:t>Database:~100K attacks (</a:t>
            </a:r>
            <a:r>
              <a:rPr lang="en-CA" sz="3000" cap="small"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sym typeface="Titillium Web Light"/>
              </a:rPr>
              <a:t>PhishTank</a:t>
            </a:r>
            <a: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sym typeface="Titillium Web Light"/>
              </a:rPr>
              <a:t>, IBM X-Force, </a:t>
            </a:r>
            <a:r>
              <a:rPr lang="en-CA" sz="3000" cap="small"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sym typeface="Titillium Web Light"/>
              </a:rPr>
              <a:t>OpenPhish</a:t>
            </a:r>
            <a: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sym typeface="Titillium Web Light"/>
              </a:rPr>
              <a:t>)</a:t>
            </a:r>
          </a:p>
          <a:p>
            <a:pPr marL="1314450" lvl="2" indent="-514350">
              <a:spcBef>
                <a:spcPct val="20000"/>
              </a:spcBef>
              <a:spcAft>
                <a:spcPts val="900"/>
              </a:spcAft>
              <a:buClr>
                <a:schemeClr val="tx1"/>
              </a:buClr>
              <a:buSzPct val="100000"/>
              <a:buFont typeface="Arial"/>
              <a:buChar char="•"/>
            </a:pPr>
            <a: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sym typeface="Titillium Web Light"/>
              </a:rPr>
              <a:t>Detection &gt; 90%</a:t>
            </a:r>
          </a:p>
          <a:p>
            <a:pPr marL="1314450" lvl="2" indent="-514350">
              <a:spcBef>
                <a:spcPct val="20000"/>
              </a:spcBef>
              <a:spcAft>
                <a:spcPts val="900"/>
              </a:spcAft>
              <a:buClr>
                <a:schemeClr val="tx1"/>
              </a:buClr>
              <a:buSzPct val="100000"/>
              <a:buFont typeface="Arial"/>
              <a:buChar char="•"/>
            </a:pPr>
            <a:r>
              <a:rPr lang="en-CA" sz="30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sym typeface="Titillium Web Light"/>
              </a:rPr>
              <a:t>false positive ~ 0.5%</a:t>
            </a:r>
          </a:p>
        </p:txBody>
      </p:sp>
    </p:spTree>
    <p:extLst>
      <p:ext uri="{BB962C8B-B14F-4D97-AF65-F5344CB8AC3E}">
        <p14:creationId xmlns:p14="http://schemas.microsoft.com/office/powerpoint/2010/main" val="3601631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39F3A-F1C0-4EB6-8D17-A215D7734A6E}"/>
              </a:ext>
            </a:extLst>
          </p:cNvPr>
          <p:cNvSpPr>
            <a:spLocks noGrp="1"/>
          </p:cNvSpPr>
          <p:nvPr>
            <p:ph type="title"/>
          </p:nvPr>
        </p:nvSpPr>
        <p:spPr>
          <a:xfrm>
            <a:off x="698367" y="914401"/>
            <a:ext cx="16900893" cy="1117601"/>
          </a:xfrm>
          <a:effectLst/>
        </p:spPr>
        <p:txBody>
          <a:bodyPr anchor="ctr">
            <a:normAutofit/>
          </a:bodyPr>
          <a:lstStyle/>
          <a:p>
            <a:r>
              <a:rPr lang="en-CA" sz="4200"/>
              <a:t>Phishing Attack Detection and Evolution (client side)</a:t>
            </a:r>
          </a:p>
        </p:txBody>
      </p:sp>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27</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pic>
        <p:nvPicPr>
          <p:cNvPr id="10" name="Picture 9">
            <a:extLst>
              <a:ext uri="{FF2B5EF4-FFF2-40B4-BE49-F238E27FC236}">
                <a16:creationId xmlns:a16="http://schemas.microsoft.com/office/drawing/2014/main" id="{A351218F-6704-4F45-B0A1-A7DB89CCF8E3}"/>
              </a:ext>
            </a:extLst>
          </p:cNvPr>
          <p:cNvPicPr>
            <a:picLocks noChangeAspect="1"/>
          </p:cNvPicPr>
          <p:nvPr/>
        </p:nvPicPr>
        <p:blipFill>
          <a:blip r:embed="rId3"/>
          <a:stretch>
            <a:fillRect/>
          </a:stretch>
        </p:blipFill>
        <p:spPr>
          <a:xfrm>
            <a:off x="4856778" y="4218038"/>
            <a:ext cx="8236512" cy="4160354"/>
          </a:xfrm>
          <a:prstGeom prst="rect">
            <a:avLst/>
          </a:prstGeom>
        </p:spPr>
      </p:pic>
      <p:sp>
        <p:nvSpPr>
          <p:cNvPr id="11" name="Shape 3871">
            <a:extLst>
              <a:ext uri="{FF2B5EF4-FFF2-40B4-BE49-F238E27FC236}">
                <a16:creationId xmlns:a16="http://schemas.microsoft.com/office/drawing/2014/main" id="{B7208F2F-9A16-2647-8718-5BD330744966}"/>
              </a:ext>
            </a:extLst>
          </p:cNvPr>
          <p:cNvSpPr txBox="1">
            <a:spLocks/>
          </p:cNvSpPr>
          <p:nvPr/>
        </p:nvSpPr>
        <p:spPr>
          <a:xfrm>
            <a:off x="1431236" y="2505488"/>
            <a:ext cx="15087599" cy="2235375"/>
          </a:xfrm>
          <a:prstGeom prst="rect">
            <a:avLst/>
          </a:prstGeom>
        </p:spPr>
        <p:txBody>
          <a:bodyPr vert="horz" wrap="square" lIns="137138" tIns="137138" rIns="137138" bIns="137138" rtlCol="0" anchor="t" anchorCtr="0">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628650" indent="-514350"/>
            <a:r>
              <a:rPr lang="en-CA" sz="3000"/>
              <a:t>More than 40% of the clusters are active for more than within one month</a:t>
            </a:r>
          </a:p>
          <a:p>
            <a:pPr marL="628650" indent="-514350"/>
            <a:r>
              <a:rPr lang="en-CA" sz="3000"/>
              <a:t>Some remain live for two+ years, including more than 20% phishing instances.</a:t>
            </a:r>
          </a:p>
        </p:txBody>
      </p:sp>
    </p:spTree>
    <p:extLst>
      <p:ext uri="{BB962C8B-B14F-4D97-AF65-F5344CB8AC3E}">
        <p14:creationId xmlns:p14="http://schemas.microsoft.com/office/powerpoint/2010/main" val="77693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39F3A-F1C0-4EB6-8D17-A215D7734A6E}"/>
              </a:ext>
            </a:extLst>
          </p:cNvPr>
          <p:cNvSpPr>
            <a:spLocks noGrp="1"/>
          </p:cNvSpPr>
          <p:nvPr>
            <p:ph type="title"/>
          </p:nvPr>
        </p:nvSpPr>
        <p:spPr>
          <a:xfrm>
            <a:off x="698367" y="914401"/>
            <a:ext cx="16900893" cy="1117601"/>
          </a:xfrm>
          <a:effectLst/>
        </p:spPr>
        <p:txBody>
          <a:bodyPr anchor="ctr">
            <a:normAutofit/>
          </a:bodyPr>
          <a:lstStyle/>
          <a:p>
            <a:r>
              <a:rPr lang="en-CA" sz="4200"/>
              <a:t>Phishing Attack Detection and Evolution (client side)</a:t>
            </a:r>
          </a:p>
        </p:txBody>
      </p:sp>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28</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6" name="Shape 3898">
            <a:extLst>
              <a:ext uri="{FF2B5EF4-FFF2-40B4-BE49-F238E27FC236}">
                <a16:creationId xmlns:a16="http://schemas.microsoft.com/office/drawing/2014/main" id="{1D3669C6-55C9-3446-8EEA-CD138E50F616}"/>
              </a:ext>
            </a:extLst>
          </p:cNvPr>
          <p:cNvSpPr txBox="1">
            <a:spLocks/>
          </p:cNvSpPr>
          <p:nvPr/>
        </p:nvSpPr>
        <p:spPr>
          <a:xfrm>
            <a:off x="2636040" y="2669298"/>
            <a:ext cx="10141650" cy="1286100"/>
          </a:xfrm>
          <a:prstGeom prst="rect">
            <a:avLst/>
          </a:prstGeom>
        </p:spPr>
        <p:txBody>
          <a:bodyPr vert="horz" wrap="square" lIns="137138" tIns="137138" rIns="137138" bIns="137138" rtlCol="0" anchor="b" anchorCtr="0">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CA" sz="4800"/>
              <a:t>Variation History</a:t>
            </a:r>
            <a:endParaRPr lang="en" sz="4800"/>
          </a:p>
        </p:txBody>
      </p:sp>
      <p:graphicFrame>
        <p:nvGraphicFramePr>
          <p:cNvPr id="7" name="Shape 3938">
            <a:extLst>
              <a:ext uri="{FF2B5EF4-FFF2-40B4-BE49-F238E27FC236}">
                <a16:creationId xmlns:a16="http://schemas.microsoft.com/office/drawing/2014/main" id="{1DC6003F-FCD4-3444-A32A-FF52FCFA06F9}"/>
              </a:ext>
            </a:extLst>
          </p:cNvPr>
          <p:cNvGraphicFramePr/>
          <p:nvPr/>
        </p:nvGraphicFramePr>
        <p:xfrm>
          <a:off x="2636040" y="4289355"/>
          <a:ext cx="6344916" cy="1431612"/>
        </p:xfrm>
        <a:graphic>
          <a:graphicData uri="http://schemas.openxmlformats.org/drawingml/2006/table">
            <a:tbl>
              <a:tblPr>
                <a:noFill/>
              </a:tblPr>
              <a:tblGrid>
                <a:gridCol w="3172458">
                  <a:extLst>
                    <a:ext uri="{9D8B030D-6E8A-4147-A177-3AD203B41FA5}">
                      <a16:colId xmlns:a16="http://schemas.microsoft.com/office/drawing/2014/main" val="20000"/>
                    </a:ext>
                  </a:extLst>
                </a:gridCol>
                <a:gridCol w="3172458">
                  <a:extLst>
                    <a:ext uri="{9D8B030D-6E8A-4147-A177-3AD203B41FA5}">
                      <a16:colId xmlns:a16="http://schemas.microsoft.com/office/drawing/2014/main" val="20001"/>
                    </a:ext>
                  </a:extLst>
                </a:gridCol>
              </a:tblGrid>
              <a:tr h="715806">
                <a:tc>
                  <a:txBody>
                    <a:bodyPr/>
                    <a:lstStyle/>
                    <a:p>
                      <a:pPr lvl="0" algn="l">
                        <a:spcBef>
                          <a:spcPts val="0"/>
                        </a:spcBef>
                        <a:buNone/>
                      </a:pPr>
                      <a:r>
                        <a:rPr lang="en-CA" sz="1700">
                          <a:solidFill>
                            <a:srgbClr val="0B87A1"/>
                          </a:solidFill>
                          <a:latin typeface="Titillium Web Light"/>
                          <a:ea typeface="Titillium Web Light"/>
                          <a:cs typeface="Titillium Web Light"/>
                          <a:sym typeface="Titillium Web Light"/>
                        </a:rPr>
                        <a:t>Average length of </a:t>
                      </a:r>
                      <a:r>
                        <a:rPr lang="en-US" altLang="zh-CN" sz="1700">
                          <a:solidFill>
                            <a:srgbClr val="0B87A1"/>
                          </a:solidFill>
                          <a:latin typeface="Titillium Web Light"/>
                          <a:ea typeface="Titillium Web Light"/>
                          <a:cs typeface="Titillium Web Light"/>
                          <a:sym typeface="Titillium Web Light"/>
                        </a:rPr>
                        <a:t>variation</a:t>
                      </a:r>
                      <a:r>
                        <a:rPr lang="en-CA" sz="1700">
                          <a:solidFill>
                            <a:srgbClr val="0B87A1"/>
                          </a:solidFill>
                          <a:latin typeface="Titillium Web Light"/>
                          <a:ea typeface="Titillium Web Light"/>
                          <a:cs typeface="Titillium Web Light"/>
                          <a:sym typeface="Titillium Web Light"/>
                        </a:rPr>
                        <a:t> path</a:t>
                      </a:r>
                      <a:endParaRPr lang="en" sz="1700">
                        <a:solidFill>
                          <a:srgbClr val="0B87A1"/>
                        </a:solidFill>
                        <a:latin typeface="Titillium Web Light"/>
                        <a:ea typeface="Titillium Web Light"/>
                        <a:cs typeface="Titillium Web Light"/>
                        <a:sym typeface="Titillium Web Light"/>
                      </a:endParaRPr>
                    </a:p>
                  </a:txBody>
                  <a:tcPr marL="137138" marR="137138" marT="102863" marB="102863" anchor="ctr">
                    <a:lnL w="9525" cap="flat" cmpd="sng">
                      <a:solidFill>
                        <a:srgbClr val="80BFB7">
                          <a:alpha val="0"/>
                        </a:srgbClr>
                      </a:solidFill>
                      <a:prstDash val="solid"/>
                      <a:round/>
                      <a:headEnd type="none" w="med" len="med"/>
                      <a:tailEnd type="none" w="med" len="med"/>
                    </a:lnL>
                    <a:lnR w="9525" cap="flat" cmpd="sng" algn="ctr">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tc>
                  <a:txBody>
                    <a:bodyPr/>
                    <a:lstStyle/>
                    <a:p>
                      <a:pPr lvl="0" algn="ctr">
                        <a:spcBef>
                          <a:spcPts val="0"/>
                        </a:spcBef>
                        <a:buNone/>
                      </a:pPr>
                      <a:r>
                        <a:rPr lang="en-US" sz="2700" b="1">
                          <a:solidFill>
                            <a:srgbClr val="003B55"/>
                          </a:solidFill>
                          <a:latin typeface="Titillium Web"/>
                          <a:ea typeface="Titillium Web"/>
                          <a:cs typeface="Titillium Web"/>
                          <a:sym typeface="Titillium Web"/>
                        </a:rPr>
                        <a:t>&lt; 2</a:t>
                      </a:r>
                      <a:endParaRPr lang="en" sz="2700" b="1">
                        <a:solidFill>
                          <a:srgbClr val="003B55"/>
                        </a:solidFill>
                        <a:latin typeface="Titillium Web"/>
                        <a:ea typeface="Titillium Web"/>
                        <a:cs typeface="Titillium Web"/>
                        <a:sym typeface="Titillium Web"/>
                      </a:endParaRPr>
                    </a:p>
                  </a:txBody>
                  <a:tcPr marL="137138" marR="137138" marT="102863" marB="102863" anchor="ctr">
                    <a:lnL w="9525" cap="flat" cmpd="sng" algn="ctr">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0B87A1"/>
                      </a:solidFill>
                      <a:prstDash val="solid"/>
                      <a:round/>
                      <a:headEnd type="none" w="med" len="med"/>
                      <a:tailEnd type="none" w="med" len="med"/>
                    </a:lnT>
                    <a:lnB w="9525" cap="flat" cmpd="sng">
                      <a:solidFill>
                        <a:srgbClr val="80BFB7"/>
                      </a:solidFill>
                      <a:prstDash val="solid"/>
                      <a:round/>
                      <a:headEnd type="none" w="med" len="med"/>
                      <a:tailEnd type="none" w="med" len="med"/>
                    </a:lnB>
                    <a:solidFill>
                      <a:srgbClr val="D3EBD5"/>
                    </a:solidFill>
                  </a:tcPr>
                </a:tc>
                <a:extLst>
                  <a:ext uri="{0D108BD9-81ED-4DB2-BD59-A6C34878D82A}">
                    <a16:rowId xmlns:a16="http://schemas.microsoft.com/office/drawing/2014/main" val="10001"/>
                  </a:ext>
                </a:extLst>
              </a:tr>
              <a:tr h="715806">
                <a:tc>
                  <a:txBody>
                    <a:bodyPr/>
                    <a:lstStyle/>
                    <a:p>
                      <a:pPr lvl="0" algn="l">
                        <a:spcBef>
                          <a:spcPts val="0"/>
                        </a:spcBef>
                        <a:buNone/>
                      </a:pPr>
                      <a:r>
                        <a:rPr lang="en-US" sz="1700">
                          <a:solidFill>
                            <a:srgbClr val="0B87A1"/>
                          </a:solidFill>
                          <a:latin typeface="Titillium Web Light"/>
                          <a:ea typeface="Titillium Web Light"/>
                          <a:cs typeface="Titillium Web Light"/>
                          <a:sym typeface="Titillium Web Light"/>
                        </a:rPr>
                        <a:t>Average update interval </a:t>
                      </a:r>
                      <a:endParaRPr lang="en" sz="1700">
                        <a:solidFill>
                          <a:srgbClr val="0B87A1"/>
                        </a:solidFill>
                        <a:latin typeface="Titillium Web Light"/>
                        <a:ea typeface="Titillium Web Light"/>
                        <a:cs typeface="Titillium Web Light"/>
                        <a:sym typeface="Titillium Web Light"/>
                      </a:endParaRPr>
                    </a:p>
                  </a:txBody>
                  <a:tcPr marL="137138" marR="137138" marT="102863" marB="102863"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tcPr>
                </a:tc>
                <a:tc>
                  <a:txBody>
                    <a:bodyPr/>
                    <a:lstStyle/>
                    <a:p>
                      <a:pPr lvl="0" algn="ctr">
                        <a:spcBef>
                          <a:spcPts val="0"/>
                        </a:spcBef>
                        <a:buNone/>
                      </a:pPr>
                      <a:r>
                        <a:rPr lang="en-CA" sz="2700" b="1">
                          <a:solidFill>
                            <a:srgbClr val="003B55"/>
                          </a:solidFill>
                          <a:latin typeface="Titillium Web"/>
                          <a:ea typeface="Titillium Web"/>
                          <a:cs typeface="Titillium Web"/>
                          <a:sym typeface="Titillium Web"/>
                        </a:rPr>
                        <a:t>186 days</a:t>
                      </a:r>
                      <a:endParaRPr lang="en" sz="2700" b="1">
                        <a:solidFill>
                          <a:srgbClr val="003B55"/>
                        </a:solidFill>
                        <a:latin typeface="Titillium Web"/>
                        <a:ea typeface="Titillium Web"/>
                        <a:cs typeface="Titillium Web"/>
                        <a:sym typeface="Titillium Web"/>
                      </a:endParaRPr>
                    </a:p>
                  </a:txBody>
                  <a:tcPr marL="137138" marR="137138" marT="102863" marB="102863" anchor="ctr">
                    <a:lnL w="9525" cap="flat" cmpd="sng">
                      <a:solidFill>
                        <a:srgbClr val="80BFB7">
                          <a:alpha val="0"/>
                        </a:srgbClr>
                      </a:solidFill>
                      <a:prstDash val="solid"/>
                      <a:round/>
                      <a:headEnd type="none" w="med" len="med"/>
                      <a:tailEnd type="none" w="med" len="med"/>
                    </a:lnL>
                    <a:lnR w="9525" cap="flat" cmpd="sng">
                      <a:solidFill>
                        <a:srgbClr val="80BFB7">
                          <a:alpha val="0"/>
                        </a:srgbClr>
                      </a:solidFill>
                      <a:prstDash val="solid"/>
                      <a:round/>
                      <a:headEnd type="none" w="med" len="med"/>
                      <a:tailEnd type="none" w="med" len="med"/>
                    </a:lnR>
                    <a:lnT w="9525" cap="flat" cmpd="sng">
                      <a:solidFill>
                        <a:srgbClr val="80BFB7"/>
                      </a:solidFill>
                      <a:prstDash val="solid"/>
                      <a:round/>
                      <a:headEnd type="none" w="med" len="med"/>
                      <a:tailEnd type="none" w="med" len="med"/>
                    </a:lnT>
                    <a:lnB w="9525" cap="flat" cmpd="sng">
                      <a:solidFill>
                        <a:srgbClr val="80BFB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12" name="Picture 11">
            <a:extLst>
              <a:ext uri="{FF2B5EF4-FFF2-40B4-BE49-F238E27FC236}">
                <a16:creationId xmlns:a16="http://schemas.microsoft.com/office/drawing/2014/main" id="{45D907F6-91EE-3946-B921-B26F4AD8D262}"/>
              </a:ext>
            </a:extLst>
          </p:cNvPr>
          <p:cNvPicPr>
            <a:picLocks noChangeAspect="1"/>
          </p:cNvPicPr>
          <p:nvPr/>
        </p:nvPicPr>
        <p:blipFill>
          <a:blip r:embed="rId3"/>
          <a:stretch>
            <a:fillRect/>
          </a:stretch>
        </p:blipFill>
        <p:spPr>
          <a:xfrm>
            <a:off x="3047565" y="7051233"/>
            <a:ext cx="3375741" cy="2147418"/>
          </a:xfrm>
          <a:prstGeom prst="rect">
            <a:avLst/>
          </a:prstGeom>
        </p:spPr>
      </p:pic>
      <p:pic>
        <p:nvPicPr>
          <p:cNvPr id="13" name="Picture 12">
            <a:extLst>
              <a:ext uri="{FF2B5EF4-FFF2-40B4-BE49-F238E27FC236}">
                <a16:creationId xmlns:a16="http://schemas.microsoft.com/office/drawing/2014/main" id="{6D6B6C27-05AF-F948-BF9A-E7F47A877454}"/>
              </a:ext>
            </a:extLst>
          </p:cNvPr>
          <p:cNvPicPr>
            <a:picLocks noChangeAspect="1"/>
          </p:cNvPicPr>
          <p:nvPr/>
        </p:nvPicPr>
        <p:blipFill>
          <a:blip r:embed="rId4"/>
          <a:stretch>
            <a:fillRect/>
          </a:stretch>
        </p:blipFill>
        <p:spPr>
          <a:xfrm>
            <a:off x="8435864" y="6902403"/>
            <a:ext cx="3919898" cy="2445084"/>
          </a:xfrm>
          <a:prstGeom prst="rect">
            <a:avLst/>
          </a:prstGeom>
        </p:spPr>
      </p:pic>
      <p:pic>
        <p:nvPicPr>
          <p:cNvPr id="14" name="Picture 13">
            <a:extLst>
              <a:ext uri="{FF2B5EF4-FFF2-40B4-BE49-F238E27FC236}">
                <a16:creationId xmlns:a16="http://schemas.microsoft.com/office/drawing/2014/main" id="{6BCFA7D6-C02E-094A-9004-D25C2B3AA818}"/>
              </a:ext>
            </a:extLst>
          </p:cNvPr>
          <p:cNvPicPr>
            <a:picLocks noChangeAspect="1"/>
          </p:cNvPicPr>
          <p:nvPr/>
        </p:nvPicPr>
        <p:blipFill>
          <a:blip r:embed="rId5"/>
          <a:stretch>
            <a:fillRect/>
          </a:stretch>
        </p:blipFill>
        <p:spPr>
          <a:xfrm>
            <a:off x="11861630" y="7735814"/>
            <a:ext cx="1015634" cy="778263"/>
          </a:xfrm>
          <a:prstGeom prst="rect">
            <a:avLst/>
          </a:prstGeom>
        </p:spPr>
      </p:pic>
      <p:pic>
        <p:nvPicPr>
          <p:cNvPr id="15" name="Picture 14">
            <a:extLst>
              <a:ext uri="{FF2B5EF4-FFF2-40B4-BE49-F238E27FC236}">
                <a16:creationId xmlns:a16="http://schemas.microsoft.com/office/drawing/2014/main" id="{D19AF3A6-1B94-134D-82A4-1227406B94F0}"/>
              </a:ext>
            </a:extLst>
          </p:cNvPr>
          <p:cNvPicPr>
            <a:picLocks noChangeAspect="1"/>
          </p:cNvPicPr>
          <p:nvPr/>
        </p:nvPicPr>
        <p:blipFill>
          <a:blip r:embed="rId6"/>
          <a:stretch>
            <a:fillRect/>
          </a:stretch>
        </p:blipFill>
        <p:spPr>
          <a:xfrm>
            <a:off x="6109831" y="7824697"/>
            <a:ext cx="600494" cy="600494"/>
          </a:xfrm>
          <a:prstGeom prst="rect">
            <a:avLst/>
          </a:prstGeom>
        </p:spPr>
      </p:pic>
    </p:spTree>
    <p:extLst>
      <p:ext uri="{BB962C8B-B14F-4D97-AF65-F5344CB8AC3E}">
        <p14:creationId xmlns:p14="http://schemas.microsoft.com/office/powerpoint/2010/main" val="3813261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29</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8" name="TextBox 7">
            <a:extLst>
              <a:ext uri="{FF2B5EF4-FFF2-40B4-BE49-F238E27FC236}">
                <a16:creationId xmlns:a16="http://schemas.microsoft.com/office/drawing/2014/main" id="{2A899B6D-4062-3642-A091-29B7E5CC3459}"/>
              </a:ext>
            </a:extLst>
          </p:cNvPr>
          <p:cNvSpPr txBox="1"/>
          <p:nvPr/>
        </p:nvSpPr>
        <p:spPr>
          <a:xfrm>
            <a:off x="1206368" y="4487496"/>
            <a:ext cx="15049634" cy="923330"/>
          </a:xfrm>
          <a:prstGeom prst="rect">
            <a:avLst/>
          </a:prstGeom>
          <a:noFill/>
        </p:spPr>
        <p:txBody>
          <a:bodyPr wrap="square" rtlCol="0">
            <a:spAutoFit/>
          </a:bodyPr>
          <a:lstStyle/>
          <a:p>
            <a:r>
              <a:rPr lang="en-CA" sz="2700"/>
              <a:t>Cui, Q., Jourdan, G.-V. and </a:t>
            </a:r>
            <a:r>
              <a:rPr lang="en-CA" sz="2700" err="1"/>
              <a:t>Onut</a:t>
            </a:r>
            <a:r>
              <a:rPr lang="en-CA" sz="2700"/>
              <a:t>, I.V, </a:t>
            </a:r>
            <a:r>
              <a:rPr lang="en-CA" sz="2700" b="1"/>
              <a:t>Proactive Detection of Phishing Kit Traffic</a:t>
            </a:r>
            <a:r>
              <a:rPr lang="en-CA" sz="2700" b="1" i="1"/>
              <a:t>, </a:t>
            </a:r>
            <a:r>
              <a:rPr lang="en-CA" sz="2700" i="1"/>
              <a:t>19th International Conference on Applied Cryptography and Network Security, Kamakura, Japan, June 21-24, 2021</a:t>
            </a:r>
            <a:endParaRPr lang="en-US" sz="2700" i="1">
              <a:solidFill>
                <a:prstClr val="black"/>
              </a:solidFill>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 0-delay phishing attack detection using machine learning (server side)</a:t>
            </a:r>
          </a:p>
        </p:txBody>
      </p:sp>
    </p:spTree>
    <p:extLst>
      <p:ext uri="{BB962C8B-B14F-4D97-AF65-F5344CB8AC3E}">
        <p14:creationId xmlns:p14="http://schemas.microsoft.com/office/powerpoint/2010/main" val="1886131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143639" y="1893362"/>
            <a:ext cx="9703192" cy="3906009"/>
          </a:xfrm>
          <a:prstGeom prst="rect">
            <a:avLst/>
          </a:prstGeom>
        </p:spPr>
      </p:pic>
      <p:grpSp>
        <p:nvGrpSpPr>
          <p:cNvPr id="3" name="Group 3"/>
          <p:cNvGrpSpPr/>
          <p:nvPr/>
        </p:nvGrpSpPr>
        <p:grpSpPr>
          <a:xfrm>
            <a:off x="0" y="9473595"/>
            <a:ext cx="18536848" cy="813405"/>
            <a:chOff x="0" y="0"/>
            <a:chExt cx="4882133" cy="214230"/>
          </a:xfrm>
        </p:grpSpPr>
        <p:sp>
          <p:nvSpPr>
            <p:cNvPr id="4" name="Freeform 4"/>
            <p:cNvSpPr/>
            <p:nvPr/>
          </p:nvSpPr>
          <p:spPr>
            <a:xfrm>
              <a:off x="0" y="0"/>
              <a:ext cx="4882133" cy="214230"/>
            </a:xfrm>
            <a:custGeom>
              <a:avLst/>
              <a:gdLst/>
              <a:ahLst/>
              <a:cxnLst/>
              <a:rect l="l" t="t" r="r" b="b"/>
              <a:pathLst>
                <a:path w="4882133" h="214230">
                  <a:moveTo>
                    <a:pt x="0" y="0"/>
                  </a:moveTo>
                  <a:lnTo>
                    <a:pt x="4882133" y="0"/>
                  </a:lnTo>
                  <a:lnTo>
                    <a:pt x="4882133" y="214230"/>
                  </a:lnTo>
                  <a:lnTo>
                    <a:pt x="0" y="214230"/>
                  </a:lnTo>
                  <a:close/>
                </a:path>
              </a:pathLst>
            </a:custGeom>
            <a:solidFill>
              <a:srgbClr val="101010"/>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921336" y="6450544"/>
            <a:ext cx="15190396" cy="995464"/>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Roboto Bold"/>
              </a:rPr>
              <a:t>Brings together world-class researchers, experts and leaders to drive excellence</a:t>
            </a:r>
          </a:p>
          <a:p>
            <a:pPr algn="ctr">
              <a:lnSpc>
                <a:spcPts val="3919"/>
              </a:lnSpc>
              <a:spcBef>
                <a:spcPct val="0"/>
              </a:spcBef>
            </a:pPr>
            <a:r>
              <a:rPr lang="en-US" sz="2799">
                <a:solidFill>
                  <a:srgbClr val="000000"/>
                </a:solidFill>
                <a:latin typeface="Roboto Bold"/>
              </a:rPr>
              <a:t> in experiential training and interdisciplinary research in cybersecurity and cybersafety.</a:t>
            </a:r>
          </a:p>
        </p:txBody>
      </p:sp>
      <p:sp>
        <p:nvSpPr>
          <p:cNvPr id="7" name="TextBox 7"/>
          <p:cNvSpPr txBox="1"/>
          <p:nvPr/>
        </p:nvSpPr>
        <p:spPr>
          <a:xfrm>
            <a:off x="11357882" y="2618135"/>
            <a:ext cx="5402494" cy="2988310"/>
          </a:xfrm>
          <a:prstGeom prst="rect">
            <a:avLst/>
          </a:prstGeom>
        </p:spPr>
        <p:txBody>
          <a:bodyPr lIns="0" tIns="0" rIns="0" bIns="0" rtlCol="0" anchor="t">
            <a:spAutoFit/>
          </a:bodyPr>
          <a:lstStyle/>
          <a:p>
            <a:pPr>
              <a:lnSpc>
                <a:spcPts val="3410"/>
              </a:lnSpc>
            </a:pPr>
            <a:r>
              <a:rPr lang="en-US" sz="2200">
                <a:solidFill>
                  <a:srgbClr val="000000"/>
                </a:solidFill>
                <a:latin typeface="Roboto"/>
              </a:rPr>
              <a:t>The Cyber Hub is designed to be:</a:t>
            </a:r>
          </a:p>
          <a:p>
            <a:pPr>
              <a:lnSpc>
                <a:spcPts val="3410"/>
              </a:lnSpc>
            </a:pPr>
            <a:endParaRPr lang="en-US" sz="2200">
              <a:solidFill>
                <a:srgbClr val="000000"/>
              </a:solidFill>
              <a:latin typeface="Roboto"/>
            </a:endParaRPr>
          </a:p>
          <a:p>
            <a:pPr marL="474981" lvl="1" indent="-237491">
              <a:lnSpc>
                <a:spcPts val="3410"/>
              </a:lnSpc>
              <a:buFont typeface="Arial"/>
              <a:buChar char="•"/>
            </a:pPr>
            <a:r>
              <a:rPr lang="en-US" sz="2200">
                <a:solidFill>
                  <a:srgbClr val="000000"/>
                </a:solidFill>
                <a:latin typeface="Roboto"/>
              </a:rPr>
              <a:t>Inclusive</a:t>
            </a:r>
          </a:p>
          <a:p>
            <a:pPr marL="474981" lvl="1" indent="-237491">
              <a:lnSpc>
                <a:spcPts val="3410"/>
              </a:lnSpc>
              <a:buFont typeface="Arial"/>
              <a:buChar char="•"/>
            </a:pPr>
            <a:r>
              <a:rPr lang="en-US" sz="2200">
                <a:solidFill>
                  <a:srgbClr val="000000"/>
                </a:solidFill>
                <a:latin typeface="Roboto"/>
              </a:rPr>
              <a:t>Interdisciplinary</a:t>
            </a:r>
          </a:p>
          <a:p>
            <a:pPr marL="474981" lvl="1" indent="-237491">
              <a:lnSpc>
                <a:spcPts val="3410"/>
              </a:lnSpc>
              <a:buFont typeface="Arial"/>
              <a:buChar char="•"/>
            </a:pPr>
            <a:r>
              <a:rPr lang="en-US" sz="2200">
                <a:solidFill>
                  <a:srgbClr val="000000"/>
                </a:solidFill>
                <a:latin typeface="Roboto"/>
              </a:rPr>
              <a:t>Integrated</a:t>
            </a:r>
          </a:p>
          <a:p>
            <a:pPr marL="474981" lvl="1" indent="-237491">
              <a:lnSpc>
                <a:spcPts val="3410"/>
              </a:lnSpc>
              <a:buFont typeface="Arial"/>
              <a:buChar char="•"/>
            </a:pPr>
            <a:r>
              <a:rPr lang="en-US" sz="2200">
                <a:solidFill>
                  <a:srgbClr val="000000"/>
                </a:solidFill>
                <a:latin typeface="Roboto"/>
              </a:rPr>
              <a:t>Immersive</a:t>
            </a:r>
          </a:p>
          <a:p>
            <a:pPr marL="474981" lvl="1" indent="-237491">
              <a:lnSpc>
                <a:spcPts val="3410"/>
              </a:lnSpc>
              <a:buFont typeface="Arial"/>
              <a:buChar char="•"/>
            </a:pPr>
            <a:r>
              <a:rPr lang="en-US" sz="2200">
                <a:solidFill>
                  <a:srgbClr val="000000"/>
                </a:solidFill>
                <a:latin typeface="Roboto"/>
              </a:rPr>
              <a:t>Innovative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30</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0-delay phishing attack detection using machine learning (server side)</a:t>
            </a:r>
          </a:p>
        </p:txBody>
      </p:sp>
      <p:pic>
        <p:nvPicPr>
          <p:cNvPr id="5" name="Picture 2">
            <a:extLst>
              <a:ext uri="{FF2B5EF4-FFF2-40B4-BE49-F238E27FC236}">
                <a16:creationId xmlns:a16="http://schemas.microsoft.com/office/drawing/2014/main" id="{87AFFBD1-7C92-CE41-BBBA-9A50812C2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321" y="3422705"/>
            <a:ext cx="10256655" cy="38551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FA41775-4E4B-F545-BC04-73227BBB5B9C}"/>
              </a:ext>
            </a:extLst>
          </p:cNvPr>
          <p:cNvSpPr/>
          <p:nvPr/>
        </p:nvSpPr>
        <p:spPr>
          <a:xfrm>
            <a:off x="3200300" y="7976060"/>
            <a:ext cx="7447680" cy="1754326"/>
          </a:xfrm>
          <a:prstGeom prst="rect">
            <a:avLst/>
          </a:prstGeom>
        </p:spPr>
        <p:txBody>
          <a:bodyPr wrap="none">
            <a:spAutoFit/>
          </a:bodyPr>
          <a:lstStyle/>
          <a:p>
            <a:r>
              <a:rPr lang="en-CA" altLang="zh-CN" sz="2700"/>
              <a:t>Detection of an attack being deployed on a network</a:t>
            </a:r>
          </a:p>
          <a:p>
            <a:pPr marL="428625" indent="-428625">
              <a:buFont typeface="Arial" panose="020B0604020202020204" pitchFamily="34" charset="0"/>
              <a:buChar char="•"/>
            </a:pPr>
            <a:r>
              <a:rPr lang="en-CA" altLang="zh-CN" sz="2700"/>
              <a:t>No active scan of the network</a:t>
            </a:r>
          </a:p>
          <a:p>
            <a:pPr marL="428625" indent="-428625">
              <a:buFont typeface="Arial" panose="020B0604020202020204" pitchFamily="34" charset="0"/>
              <a:buChar char="•"/>
            </a:pPr>
            <a:r>
              <a:rPr lang="en-CA" altLang="zh-CN" sz="2700"/>
              <a:t>No prior report requirement</a:t>
            </a:r>
          </a:p>
          <a:p>
            <a:pPr marL="428625" indent="-428625">
              <a:buFont typeface="Arial" panose="020B0604020202020204" pitchFamily="34" charset="0"/>
              <a:buChar char="•"/>
            </a:pPr>
            <a:r>
              <a:rPr lang="en-CA" altLang="zh-CN" sz="2700"/>
              <a:t>ZERO delay in detection =&gt; ZERO victim</a:t>
            </a:r>
            <a:endParaRPr lang="en-CA" sz="2700"/>
          </a:p>
        </p:txBody>
      </p:sp>
    </p:spTree>
    <p:extLst>
      <p:ext uri="{BB962C8B-B14F-4D97-AF65-F5344CB8AC3E}">
        <p14:creationId xmlns:p14="http://schemas.microsoft.com/office/powerpoint/2010/main" val="2316063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31</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0-delay phishing attack detection using machine learning (server side)</a:t>
            </a:r>
          </a:p>
        </p:txBody>
      </p:sp>
      <p:pic>
        <p:nvPicPr>
          <p:cNvPr id="9" name="Picture 8">
            <a:extLst>
              <a:ext uri="{FF2B5EF4-FFF2-40B4-BE49-F238E27FC236}">
                <a16:creationId xmlns:a16="http://schemas.microsoft.com/office/drawing/2014/main" id="{787FDC0A-73EA-4D4B-AE56-B37B4093F341}"/>
              </a:ext>
            </a:extLst>
          </p:cNvPr>
          <p:cNvPicPr>
            <a:picLocks noChangeAspect="1"/>
          </p:cNvPicPr>
          <p:nvPr/>
        </p:nvPicPr>
        <p:blipFill>
          <a:blip r:embed="rId3"/>
          <a:stretch>
            <a:fillRect/>
          </a:stretch>
        </p:blipFill>
        <p:spPr>
          <a:xfrm>
            <a:off x="3351658" y="2703699"/>
            <a:ext cx="10804925" cy="5713353"/>
          </a:xfrm>
          <a:prstGeom prst="rect">
            <a:avLst/>
          </a:prstGeom>
        </p:spPr>
      </p:pic>
      <p:sp>
        <p:nvSpPr>
          <p:cNvPr id="2" name="Rectangle 1">
            <a:extLst>
              <a:ext uri="{FF2B5EF4-FFF2-40B4-BE49-F238E27FC236}">
                <a16:creationId xmlns:a16="http://schemas.microsoft.com/office/drawing/2014/main" id="{D1195FA1-05D1-444D-B96B-8AF9C6BEC118}"/>
              </a:ext>
            </a:extLst>
          </p:cNvPr>
          <p:cNvSpPr/>
          <p:nvPr/>
        </p:nvSpPr>
        <p:spPr>
          <a:xfrm>
            <a:off x="4383583" y="9088751"/>
            <a:ext cx="9424247" cy="507831"/>
          </a:xfrm>
          <a:prstGeom prst="rect">
            <a:avLst/>
          </a:prstGeom>
        </p:spPr>
        <p:txBody>
          <a:bodyPr wrap="none">
            <a:spAutoFit/>
          </a:bodyPr>
          <a:lstStyle/>
          <a:p>
            <a:r>
              <a:rPr lang="en-CA" sz="2700" err="1"/>
              <a:t>DeepPK</a:t>
            </a:r>
            <a:r>
              <a:rPr lang="en-CA" sz="2700"/>
              <a:t>: Long Short-term Memory Model-based detection system</a:t>
            </a:r>
            <a:endParaRPr lang="en-US" sz="2700"/>
          </a:p>
        </p:txBody>
      </p:sp>
    </p:spTree>
    <p:extLst>
      <p:ext uri="{BB962C8B-B14F-4D97-AF65-F5344CB8AC3E}">
        <p14:creationId xmlns:p14="http://schemas.microsoft.com/office/powerpoint/2010/main" val="571596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32</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dirty="0"/>
              <a:t>0-delay phishing attack detection using machine learning (server side)</a:t>
            </a:r>
          </a:p>
        </p:txBody>
      </p:sp>
      <p:sp>
        <p:nvSpPr>
          <p:cNvPr id="6" name="Rectangle 5">
            <a:extLst>
              <a:ext uri="{FF2B5EF4-FFF2-40B4-BE49-F238E27FC236}">
                <a16:creationId xmlns:a16="http://schemas.microsoft.com/office/drawing/2014/main" id="{B5C77CD9-3052-7145-B3F5-E7FD4CB72D60}"/>
              </a:ext>
            </a:extLst>
          </p:cNvPr>
          <p:cNvSpPr/>
          <p:nvPr/>
        </p:nvSpPr>
        <p:spPr>
          <a:xfrm>
            <a:off x="805070" y="2996064"/>
            <a:ext cx="6729727" cy="923330"/>
          </a:xfrm>
          <a:prstGeom prst="rect">
            <a:avLst/>
          </a:prstGeom>
        </p:spPr>
        <p:txBody>
          <a:bodyPr wrap="none">
            <a:spAutoFit/>
          </a:bodyPr>
          <a:lstStyle/>
          <a:p>
            <a:pPr defTabSz="685800">
              <a:defRPr/>
            </a:pPr>
            <a:r>
              <a:rPr lang="en-CA" sz="2700">
                <a:solidFill>
                  <a:prstClr val="black"/>
                </a:solidFill>
                <a:latin typeface="Century Gothic" panose="020B0502020202020204"/>
              </a:rPr>
              <a:t>1) Secure execution of 3K+ Phishing Kits</a:t>
            </a:r>
          </a:p>
          <a:p>
            <a:pPr marL="428625" indent="-428625" defTabSz="685800">
              <a:buFont typeface="Symbol" pitchFamily="2" charset="2"/>
              <a:buChar char="Þ"/>
              <a:defRPr/>
            </a:pPr>
            <a:r>
              <a:rPr lang="en-CA" sz="2700">
                <a:solidFill>
                  <a:prstClr val="black"/>
                </a:solidFill>
                <a:latin typeface="Century Gothic" panose="020B0502020202020204"/>
              </a:rPr>
              <a:t>~6.5K email templates</a:t>
            </a:r>
          </a:p>
        </p:txBody>
      </p:sp>
      <p:pic>
        <p:nvPicPr>
          <p:cNvPr id="4" name="Picture 3">
            <a:extLst>
              <a:ext uri="{FF2B5EF4-FFF2-40B4-BE49-F238E27FC236}">
                <a16:creationId xmlns:a16="http://schemas.microsoft.com/office/drawing/2014/main" id="{F41E4B69-2783-5744-8BF0-FF0046F8449B}"/>
              </a:ext>
            </a:extLst>
          </p:cNvPr>
          <p:cNvPicPr>
            <a:picLocks noChangeAspect="1"/>
          </p:cNvPicPr>
          <p:nvPr/>
        </p:nvPicPr>
        <p:blipFill>
          <a:blip r:embed="rId3"/>
          <a:stretch>
            <a:fillRect/>
          </a:stretch>
        </p:blipFill>
        <p:spPr>
          <a:xfrm>
            <a:off x="1983282" y="4186673"/>
            <a:ext cx="2966556" cy="1836440"/>
          </a:xfrm>
          <a:prstGeom prst="rect">
            <a:avLst/>
          </a:prstGeom>
        </p:spPr>
      </p:pic>
      <p:sp>
        <p:nvSpPr>
          <p:cNvPr id="10" name="Rectangle 9">
            <a:extLst>
              <a:ext uri="{FF2B5EF4-FFF2-40B4-BE49-F238E27FC236}">
                <a16:creationId xmlns:a16="http://schemas.microsoft.com/office/drawing/2014/main" id="{976ACAC4-FB4D-714C-BB42-78D72079CE50}"/>
              </a:ext>
            </a:extLst>
          </p:cNvPr>
          <p:cNvSpPr/>
          <p:nvPr/>
        </p:nvSpPr>
        <p:spPr>
          <a:xfrm>
            <a:off x="8904749" y="2580566"/>
            <a:ext cx="8556501" cy="1338828"/>
          </a:xfrm>
          <a:prstGeom prst="rect">
            <a:avLst/>
          </a:prstGeom>
        </p:spPr>
        <p:txBody>
          <a:bodyPr wrap="square">
            <a:spAutoFit/>
          </a:bodyPr>
          <a:lstStyle/>
          <a:p>
            <a:pPr defTabSz="685800">
              <a:defRPr/>
            </a:pPr>
            <a:r>
              <a:rPr lang="en-CA" sz="2700">
                <a:solidFill>
                  <a:prstClr val="black"/>
                </a:solidFill>
                <a:latin typeface="Century Gothic" panose="020B0502020202020204"/>
              </a:rPr>
              <a:t>2) ~370 sources of data collected by real Phishing attacks</a:t>
            </a:r>
          </a:p>
          <a:p>
            <a:pPr marL="428625" indent="-428625" defTabSz="685800">
              <a:buFont typeface="Symbol" pitchFamily="2" charset="2"/>
              <a:buChar char="Þ"/>
              <a:defRPr/>
            </a:pPr>
            <a:r>
              <a:rPr lang="en-CA" sz="2700">
                <a:solidFill>
                  <a:prstClr val="black"/>
                </a:solidFill>
                <a:latin typeface="Century Gothic" panose="020B0502020202020204"/>
              </a:rPr>
              <a:t>Exfiltration database 330K+ values</a:t>
            </a:r>
          </a:p>
        </p:txBody>
      </p:sp>
      <p:pic>
        <p:nvPicPr>
          <p:cNvPr id="11" name="Picture 10">
            <a:extLst>
              <a:ext uri="{FF2B5EF4-FFF2-40B4-BE49-F238E27FC236}">
                <a16:creationId xmlns:a16="http://schemas.microsoft.com/office/drawing/2014/main" id="{902B3154-45BE-1348-8DB4-D36E4A2A82C3}"/>
              </a:ext>
            </a:extLst>
          </p:cNvPr>
          <p:cNvPicPr>
            <a:picLocks noChangeAspect="1"/>
          </p:cNvPicPr>
          <p:nvPr/>
        </p:nvPicPr>
        <p:blipFill>
          <a:blip r:embed="rId4"/>
          <a:stretch>
            <a:fillRect/>
          </a:stretch>
        </p:blipFill>
        <p:spPr>
          <a:xfrm>
            <a:off x="7634343" y="4545610"/>
            <a:ext cx="10887291" cy="3746639"/>
          </a:xfrm>
          <a:prstGeom prst="rect">
            <a:avLst/>
          </a:prstGeom>
        </p:spPr>
      </p:pic>
      <p:sp>
        <p:nvSpPr>
          <p:cNvPr id="12" name="Rectangle 11">
            <a:extLst>
              <a:ext uri="{FF2B5EF4-FFF2-40B4-BE49-F238E27FC236}">
                <a16:creationId xmlns:a16="http://schemas.microsoft.com/office/drawing/2014/main" id="{599CE395-9B58-9145-B83E-BB68ABC201A1}"/>
              </a:ext>
            </a:extLst>
          </p:cNvPr>
          <p:cNvSpPr/>
          <p:nvPr/>
        </p:nvSpPr>
        <p:spPr>
          <a:xfrm>
            <a:off x="330945" y="6418929"/>
            <a:ext cx="6589644" cy="1338828"/>
          </a:xfrm>
          <a:prstGeom prst="rect">
            <a:avLst/>
          </a:prstGeom>
        </p:spPr>
        <p:txBody>
          <a:bodyPr wrap="square">
            <a:spAutoFit/>
          </a:bodyPr>
          <a:lstStyle/>
          <a:p>
            <a:pPr defTabSz="685800">
              <a:defRPr/>
            </a:pPr>
            <a:r>
              <a:rPr lang="en-CA" sz="2700" dirty="0">
                <a:solidFill>
                  <a:prstClr val="black"/>
                </a:solidFill>
                <a:latin typeface="Century Gothic" panose="020B0502020202020204"/>
              </a:rPr>
              <a:t>3) Automatic generation of exfiltration emails</a:t>
            </a:r>
          </a:p>
          <a:p>
            <a:pPr marL="428625" indent="-428625" defTabSz="685800">
              <a:buFont typeface="Symbol" pitchFamily="2" charset="2"/>
              <a:buChar char="Þ"/>
              <a:defRPr/>
            </a:pPr>
            <a:r>
              <a:rPr lang="en-CA" sz="2700" dirty="0">
                <a:solidFill>
                  <a:prstClr val="black"/>
                </a:solidFill>
                <a:latin typeface="Century Gothic" panose="020B0502020202020204"/>
              </a:rPr>
              <a:t>~65K used in the study</a:t>
            </a:r>
          </a:p>
        </p:txBody>
      </p:sp>
      <p:sp>
        <p:nvSpPr>
          <p:cNvPr id="13" name="Rectangle 12">
            <a:extLst>
              <a:ext uri="{FF2B5EF4-FFF2-40B4-BE49-F238E27FC236}">
                <a16:creationId xmlns:a16="http://schemas.microsoft.com/office/drawing/2014/main" id="{A94B213A-51EA-844A-B96F-E9FB474EC420}"/>
              </a:ext>
            </a:extLst>
          </p:cNvPr>
          <p:cNvSpPr/>
          <p:nvPr/>
        </p:nvSpPr>
        <p:spPr>
          <a:xfrm>
            <a:off x="4751253" y="8009816"/>
            <a:ext cx="6589644" cy="2169825"/>
          </a:xfrm>
          <a:prstGeom prst="rect">
            <a:avLst/>
          </a:prstGeom>
        </p:spPr>
        <p:txBody>
          <a:bodyPr wrap="square">
            <a:spAutoFit/>
          </a:bodyPr>
          <a:lstStyle/>
          <a:p>
            <a:pPr defTabSz="685800">
              <a:defRPr/>
            </a:pPr>
            <a:r>
              <a:rPr lang="en-CA" sz="2700" b="1" err="1">
                <a:solidFill>
                  <a:prstClr val="black"/>
                </a:solidFill>
                <a:latin typeface="Century Gothic" panose="020B0502020202020204"/>
              </a:rPr>
              <a:t>DeepPK</a:t>
            </a:r>
            <a:r>
              <a:rPr lang="en-CA" sz="2700" b="1">
                <a:solidFill>
                  <a:prstClr val="black"/>
                </a:solidFill>
                <a:latin typeface="Century Gothic" panose="020B0502020202020204"/>
              </a:rPr>
              <a:t>:</a:t>
            </a:r>
          </a:p>
          <a:p>
            <a:pPr marL="428625" indent="-428625" defTabSz="685800">
              <a:buFont typeface="Arial" panose="020B0604020202020204" pitchFamily="34" charset="0"/>
              <a:buChar char="•"/>
              <a:defRPr/>
            </a:pPr>
            <a:r>
              <a:rPr lang="en-CA" sz="2700">
                <a:solidFill>
                  <a:prstClr val="black"/>
                </a:solidFill>
                <a:latin typeface="Century Gothic" panose="020B0502020202020204"/>
              </a:rPr>
              <a:t>&gt;98% precision, &gt;99% recall</a:t>
            </a:r>
          </a:p>
          <a:p>
            <a:pPr marL="428625" indent="-428625" defTabSz="685800">
              <a:buFont typeface="Arial" panose="020B0604020202020204" pitchFamily="34" charset="0"/>
              <a:buChar char="•"/>
              <a:defRPr/>
            </a:pPr>
            <a:r>
              <a:rPr lang="en-CA" sz="2700">
                <a:solidFill>
                  <a:prstClr val="black"/>
                </a:solidFill>
                <a:latin typeface="Century Gothic" panose="020B0502020202020204"/>
              </a:rPr>
              <a:t>FP ~0.3%</a:t>
            </a:r>
          </a:p>
          <a:p>
            <a:pPr marL="428625" indent="-428625" defTabSz="685800">
              <a:buFont typeface="Arial" panose="020B0604020202020204" pitchFamily="34" charset="0"/>
              <a:buChar char="•"/>
              <a:defRPr/>
            </a:pPr>
            <a:r>
              <a:rPr lang="en-CA" sz="2700">
                <a:solidFill>
                  <a:prstClr val="black"/>
                </a:solidFill>
                <a:latin typeface="Century Gothic" panose="020B0502020202020204"/>
              </a:rPr>
              <a:t>More resilient to a range of evasion techniques than other classifiers</a:t>
            </a:r>
          </a:p>
        </p:txBody>
      </p:sp>
    </p:spTree>
    <p:extLst>
      <p:ext uri="{BB962C8B-B14F-4D97-AF65-F5344CB8AC3E}">
        <p14:creationId xmlns:p14="http://schemas.microsoft.com/office/powerpoint/2010/main" val="722692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914632" y="134534"/>
            <a:ext cx="16456951" cy="2477784"/>
          </a:xfrm>
          <a:prstGeom prst="rect">
            <a:avLst/>
          </a:prstGeom>
          <a:noFill/>
          <a:ln w="0">
            <a:noFill/>
          </a:ln>
        </p:spPr>
        <p:txBody>
          <a:bodyPr vert="horz" lIns="0" tIns="0" rIns="0" bIns="0" rtlCol="0" anchor="ctr">
            <a:noAutofit/>
          </a:bodyPr>
          <a:lstStyle/>
          <a:p>
            <a:r>
              <a:rPr lang="en-CA" sz="4200" spc="-2" dirty="0">
                <a:solidFill>
                  <a:srgbClr val="000000"/>
                </a:solidFill>
              </a:rPr>
              <a:t>Phishing Kits Source Code Similarity Distribution</a:t>
            </a:r>
          </a:p>
        </p:txBody>
      </p:sp>
      <p:sp>
        <p:nvSpPr>
          <p:cNvPr id="42" name="PlaceHolder 2"/>
          <p:cNvSpPr>
            <a:spLocks noGrp="1"/>
          </p:cNvSpPr>
          <p:nvPr>
            <p:ph type="subTitle"/>
          </p:nvPr>
        </p:nvSpPr>
        <p:spPr>
          <a:xfrm>
            <a:off x="849977" y="4571557"/>
            <a:ext cx="16456951" cy="3083188"/>
          </a:xfrm>
          <a:prstGeom prst="rect">
            <a:avLst/>
          </a:prstGeom>
          <a:noFill/>
          <a:ln w="0">
            <a:noFill/>
          </a:ln>
        </p:spPr>
        <p:txBody>
          <a:bodyPr vert="horz" lIns="0" tIns="0" rIns="0" bIns="0" rtlCol="0" anchor="ctr">
            <a:noAutofit/>
          </a:bodyPr>
          <a:lstStyle/>
          <a:p>
            <a:pPr marL="391846" indent="-391846">
              <a:buClr>
                <a:srgbClr val="000000"/>
              </a:buClr>
              <a:buSzPct val="45000"/>
              <a:buFont typeface="Wingdings" charset="2"/>
              <a:buChar char=""/>
            </a:pPr>
            <a:r>
              <a:rPr lang="en-CA" sz="4354" spc="-2" dirty="0">
                <a:solidFill>
                  <a:srgbClr val="000000"/>
                </a:solidFill>
                <a:latin typeface="Century Gothic" panose="020B0502020202020204" pitchFamily="34" charset="0"/>
              </a:rPr>
              <a:t>Goal: Reconstruct a plausible “lineage” of phishing kits</a:t>
            </a:r>
          </a:p>
          <a:p>
            <a:pPr marL="391846"/>
            <a:endParaRPr lang="en-CA" sz="4354" spc="-2" dirty="0">
              <a:solidFill>
                <a:srgbClr val="000000"/>
              </a:solidFill>
              <a:latin typeface="Century Gothic" panose="020B0502020202020204" pitchFamily="34" charset="0"/>
            </a:endParaRPr>
          </a:p>
          <a:p>
            <a:pPr marL="391846" indent="-391846">
              <a:buClr>
                <a:srgbClr val="000000"/>
              </a:buClr>
              <a:buSzPct val="45000"/>
              <a:buFont typeface="Wingdings" charset="2"/>
              <a:buChar char=""/>
            </a:pPr>
            <a:r>
              <a:rPr lang="en-CA" sz="4354" spc="-2" dirty="0">
                <a:solidFill>
                  <a:srgbClr val="000000"/>
                </a:solidFill>
                <a:latin typeface="Century Gothic" panose="020B0502020202020204" pitchFamily="34" charset="0"/>
                <a:ea typeface="DejaVu Sans"/>
              </a:rPr>
              <a:t>Dataset: 	</a:t>
            </a:r>
            <a:r>
              <a:rPr lang="en-CA" sz="4354" spc="-2" dirty="0">
                <a:solidFill>
                  <a:srgbClr val="000000"/>
                </a:solidFill>
                <a:latin typeface="Century Gothic" panose="020B0502020202020204" pitchFamily="34" charset="0"/>
              </a:rPr>
              <a:t>5 475 phishing kits</a:t>
            </a:r>
          </a:p>
          <a:p>
            <a:pPr marL="2742919" lvl="6"/>
            <a:r>
              <a:rPr lang="en-CA" sz="4354" spc="-2" dirty="0">
                <a:solidFill>
                  <a:srgbClr val="000000"/>
                </a:solidFill>
                <a:latin typeface="Century Gothic" panose="020B0502020202020204" pitchFamily="34" charset="0"/>
              </a:rPr>
              <a:t>~190k PHP files</a:t>
            </a:r>
          </a:p>
          <a:p>
            <a:pPr marL="2742919" lvl="6"/>
            <a:r>
              <a:rPr lang="en-CA" sz="4354" spc="-2" dirty="0">
                <a:solidFill>
                  <a:srgbClr val="000000"/>
                </a:solidFill>
                <a:latin typeface="Century Gothic" panose="020B0502020202020204" pitchFamily="34" charset="0"/>
              </a:rPr>
              <a:t>~62M LOC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914632" y="410134"/>
            <a:ext cx="16456951" cy="1716946"/>
          </a:xfrm>
          <a:prstGeom prst="rect">
            <a:avLst/>
          </a:prstGeom>
          <a:noFill/>
          <a:ln w="0">
            <a:noFill/>
          </a:ln>
        </p:spPr>
        <p:txBody>
          <a:bodyPr vert="horz" lIns="0" tIns="0" rIns="0" bIns="0" rtlCol="0" anchor="ctr">
            <a:noAutofit/>
          </a:bodyPr>
          <a:lstStyle/>
          <a:p>
            <a:r>
              <a:rPr lang="en-CA" sz="4200" spc="-2" dirty="0">
                <a:solidFill>
                  <a:srgbClr val="000000"/>
                </a:solidFill>
              </a:rPr>
              <a:t>Approach</a:t>
            </a:r>
          </a:p>
        </p:txBody>
      </p:sp>
      <p:pic>
        <p:nvPicPr>
          <p:cNvPr id="44" name="Picture 43"/>
          <p:cNvPicPr/>
          <p:nvPr/>
        </p:nvPicPr>
        <p:blipFill>
          <a:blip r:embed="rId2"/>
          <a:stretch/>
        </p:blipFill>
        <p:spPr>
          <a:xfrm>
            <a:off x="326861" y="5877716"/>
            <a:ext cx="16980067" cy="1989280"/>
          </a:xfrm>
          <a:prstGeom prst="rect">
            <a:avLst/>
          </a:prstGeom>
          <a:ln w="0">
            <a:noFill/>
          </a:ln>
        </p:spPr>
      </p:pic>
      <p:sp>
        <p:nvSpPr>
          <p:cNvPr id="45" name="Rectangle 44"/>
          <p:cNvSpPr/>
          <p:nvPr/>
        </p:nvSpPr>
        <p:spPr>
          <a:xfrm>
            <a:off x="1306480" y="2612318"/>
            <a:ext cx="12735050" cy="2285778"/>
          </a:xfrm>
          <a:prstGeom prst="rect">
            <a:avLst/>
          </a:prstGeom>
          <a:solidFill>
            <a:srgbClr val="CCCCCC"/>
          </a:solidFill>
          <a:ln w="0">
            <a:solidFill>
              <a:srgbClr val="DDDDDD"/>
            </a:solidFill>
          </a:ln>
        </p:spPr>
        <p:style>
          <a:lnRef idx="0">
            <a:scrgbClr r="0" g="0" b="0"/>
          </a:lnRef>
          <a:fillRef idx="0">
            <a:scrgbClr r="0" g="0" b="0"/>
          </a:fillRef>
          <a:effectRef idx="0">
            <a:scrgbClr r="0" g="0" b="0"/>
          </a:effectRef>
          <a:fontRef idx="minor"/>
        </p:style>
        <p:txBody>
          <a:bodyPr lIns="163270" tIns="81635" rIns="163270" bIns="81635" anchor="ctr">
            <a:noAutofit/>
          </a:bodyPr>
          <a:lstStyle/>
          <a:p>
            <a:pPr marL="391846" indent="-391846">
              <a:buClr>
                <a:srgbClr val="000000"/>
              </a:buClr>
              <a:buSzPct val="45000"/>
              <a:buFont typeface="Wingdings" charset="2"/>
              <a:buChar char=""/>
            </a:pPr>
            <a:r>
              <a:rPr lang="en-CA" sz="3265" b="1" spc="-2">
                <a:solidFill>
                  <a:srgbClr val="000000"/>
                </a:solidFill>
                <a:latin typeface="Arial"/>
              </a:rPr>
              <a:t>Static</a:t>
            </a:r>
            <a:r>
              <a:rPr lang="en-CA" sz="3265" spc="-2">
                <a:solidFill>
                  <a:srgbClr val="000000"/>
                </a:solidFill>
                <a:latin typeface="Arial"/>
              </a:rPr>
              <a:t> analysis</a:t>
            </a:r>
          </a:p>
          <a:p>
            <a:pPr marL="391846" indent="-391846">
              <a:buClr>
                <a:srgbClr val="000000"/>
              </a:buClr>
              <a:buSzPct val="45000"/>
              <a:buFont typeface="Wingdings" charset="2"/>
              <a:buChar char=""/>
            </a:pPr>
            <a:r>
              <a:rPr lang="en-CA" sz="3265" spc="-2">
                <a:solidFill>
                  <a:srgbClr val="000000"/>
                </a:solidFill>
                <a:latin typeface="Arial"/>
              </a:rPr>
              <a:t>Similarity detection via </a:t>
            </a:r>
            <a:r>
              <a:rPr lang="en-CA" sz="3265" b="1" spc="-2">
                <a:solidFill>
                  <a:srgbClr val="000000"/>
                </a:solidFill>
                <a:latin typeface="Arial"/>
              </a:rPr>
              <a:t>token types</a:t>
            </a:r>
            <a:r>
              <a:rPr lang="en-CA" sz="3265" spc="-2">
                <a:solidFill>
                  <a:srgbClr val="000000"/>
                </a:solidFill>
                <a:latin typeface="Arial"/>
              </a:rPr>
              <a:t> and </a:t>
            </a:r>
            <a:r>
              <a:rPr lang="en-CA" sz="3265" b="1" spc="-2">
                <a:solidFill>
                  <a:srgbClr val="000000"/>
                </a:solidFill>
                <a:latin typeface="Arial"/>
              </a:rPr>
              <a:t>structural metrics</a:t>
            </a:r>
            <a:endParaRPr lang="en-CA" sz="3265" spc="-2">
              <a:solidFill>
                <a:srgbClr val="000000"/>
              </a:solidFill>
              <a:latin typeface="Arial"/>
            </a:endParaRPr>
          </a:p>
          <a:p>
            <a:pPr marL="391846" indent="-391846">
              <a:buClr>
                <a:srgbClr val="000000"/>
              </a:buClr>
              <a:buSzPct val="45000"/>
              <a:buFont typeface="Wingdings" charset="2"/>
              <a:buChar char=""/>
            </a:pPr>
            <a:r>
              <a:rPr lang="en-CA" sz="3265" spc="-2">
                <a:solidFill>
                  <a:srgbClr val="000000"/>
                </a:solidFill>
                <a:latin typeface="Arial"/>
              </a:rPr>
              <a:t>Fragments: </a:t>
            </a:r>
            <a:r>
              <a:rPr lang="en-CA" sz="3265" b="1" spc="-2">
                <a:solidFill>
                  <a:srgbClr val="000000"/>
                </a:solidFill>
                <a:latin typeface="Arial"/>
              </a:rPr>
              <a:t>functions</a:t>
            </a:r>
            <a:r>
              <a:rPr lang="en-CA" sz="3265" spc="-2">
                <a:solidFill>
                  <a:srgbClr val="000000"/>
                </a:solidFill>
                <a:latin typeface="Arial"/>
              </a:rPr>
              <a:t> and </a:t>
            </a:r>
            <a:r>
              <a:rPr lang="en-CA" sz="3265" b="1" spc="-2">
                <a:solidFill>
                  <a:srgbClr val="000000"/>
                </a:solidFill>
                <a:latin typeface="Arial"/>
              </a:rPr>
              <a:t>methods</a:t>
            </a:r>
            <a:endParaRPr lang="en-CA" sz="3265" spc="-2">
              <a:solidFill>
                <a:srgbClr val="000000"/>
              </a:solidFill>
              <a:latin typeface="Arial"/>
            </a:endParaRPr>
          </a:p>
          <a:p>
            <a:pPr marL="391846" indent="-391846">
              <a:buClr>
                <a:srgbClr val="000000"/>
              </a:buClr>
              <a:buSzPct val="45000"/>
              <a:buFont typeface="Wingdings" charset="2"/>
              <a:buChar char=""/>
            </a:pPr>
            <a:r>
              <a:rPr lang="en-CA" sz="3265" b="1" spc="-2">
                <a:solidFill>
                  <a:srgbClr val="000000"/>
                </a:solidFill>
                <a:latin typeface="Arial"/>
              </a:rPr>
              <a:t>Manhattan distance</a:t>
            </a:r>
            <a:r>
              <a:rPr lang="en-CA" sz="3265" spc="-2">
                <a:solidFill>
                  <a:srgbClr val="000000"/>
                </a:solidFill>
                <a:latin typeface="Arial"/>
              </a:rPr>
              <a:t> (L1) between fragments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849977" y="410134"/>
            <a:ext cx="16456951" cy="1716946"/>
          </a:xfrm>
          <a:prstGeom prst="rect">
            <a:avLst/>
          </a:prstGeom>
          <a:noFill/>
          <a:ln w="0">
            <a:noFill/>
          </a:ln>
        </p:spPr>
        <p:txBody>
          <a:bodyPr vert="horz" lIns="0" tIns="0" rIns="0" bIns="0" rtlCol="0" anchor="ctr">
            <a:noAutofit/>
          </a:bodyPr>
          <a:lstStyle/>
          <a:p>
            <a:r>
              <a:rPr lang="en-CA" sz="4200" spc="-2" dirty="0">
                <a:solidFill>
                  <a:srgbClr val="000000"/>
                </a:solidFill>
              </a:rPr>
              <a:t>Lineage</a:t>
            </a:r>
          </a:p>
        </p:txBody>
      </p:sp>
      <p:pic>
        <p:nvPicPr>
          <p:cNvPr id="47" name="Picture 46"/>
          <p:cNvPicPr/>
          <p:nvPr/>
        </p:nvPicPr>
        <p:blipFill>
          <a:blip r:embed="rId2"/>
          <a:stretch/>
        </p:blipFill>
        <p:spPr>
          <a:xfrm>
            <a:off x="4594735" y="2938858"/>
            <a:ext cx="6507937" cy="4659069"/>
          </a:xfrm>
          <a:prstGeom prst="rect">
            <a:avLst/>
          </a:prstGeom>
          <a:ln w="0">
            <a:noFill/>
          </a:ln>
        </p:spPr>
      </p:pic>
      <p:pic>
        <p:nvPicPr>
          <p:cNvPr id="48" name="Picture 47"/>
          <p:cNvPicPr/>
          <p:nvPr/>
        </p:nvPicPr>
        <p:blipFill>
          <a:blip r:embed="rId3"/>
          <a:stretch/>
        </p:blipFill>
        <p:spPr>
          <a:xfrm>
            <a:off x="11725711" y="3265398"/>
            <a:ext cx="5581217" cy="3918477"/>
          </a:xfrm>
          <a:prstGeom prst="rect">
            <a:avLst/>
          </a:prstGeom>
          <a:ln w="0">
            <a:noFill/>
          </a:ln>
        </p:spPr>
      </p:pic>
      <p:sp>
        <p:nvSpPr>
          <p:cNvPr id="49" name="Rectangle 48"/>
          <p:cNvSpPr/>
          <p:nvPr/>
        </p:nvSpPr>
        <p:spPr>
          <a:xfrm>
            <a:off x="326861" y="2938858"/>
            <a:ext cx="3918477" cy="4571557"/>
          </a:xfrm>
          <a:prstGeom prst="rect">
            <a:avLst/>
          </a:prstGeom>
          <a:solidFill>
            <a:srgbClr val="CCCCCC"/>
          </a:solidFill>
          <a:ln w="0">
            <a:solidFill>
              <a:srgbClr val="DDDDDD"/>
            </a:solidFill>
          </a:ln>
        </p:spPr>
        <p:style>
          <a:lnRef idx="0">
            <a:scrgbClr r="0" g="0" b="0"/>
          </a:lnRef>
          <a:fillRef idx="0">
            <a:scrgbClr r="0" g="0" b="0"/>
          </a:fillRef>
          <a:effectRef idx="0">
            <a:scrgbClr r="0" g="0" b="0"/>
          </a:effectRef>
          <a:fontRef idx="minor"/>
        </p:style>
        <p:txBody>
          <a:bodyPr lIns="163270" tIns="81635" rIns="163270" bIns="81635" anchor="ctr">
            <a:noAutofit/>
          </a:bodyPr>
          <a:lstStyle/>
          <a:p>
            <a:pPr marL="391846" indent="-391846">
              <a:buClr>
                <a:srgbClr val="000000"/>
              </a:buClr>
              <a:buSzPct val="45000"/>
              <a:buFont typeface="Wingdings" charset="2"/>
              <a:buChar char=""/>
            </a:pPr>
            <a:r>
              <a:rPr lang="en-CA" sz="3265" spc="-2">
                <a:solidFill>
                  <a:srgbClr val="000000"/>
                </a:solidFill>
                <a:latin typeface="Arial"/>
              </a:rPr>
              <a:t>5 475 kits</a:t>
            </a:r>
          </a:p>
          <a:p>
            <a:pPr marL="391846" indent="-391846">
              <a:buClr>
                <a:srgbClr val="000000"/>
              </a:buClr>
              <a:buSzPct val="45000"/>
              <a:buFont typeface="Wingdings" charset="2"/>
              <a:buChar char=""/>
            </a:pPr>
            <a:r>
              <a:rPr lang="en-CA" sz="3265" spc="-2">
                <a:solidFill>
                  <a:srgbClr val="000000"/>
                </a:solidFill>
                <a:latin typeface="Arial"/>
              </a:rPr>
              <a:t>~190k PHP files</a:t>
            </a:r>
          </a:p>
          <a:p>
            <a:pPr marL="391846" indent="-391846">
              <a:buClr>
                <a:srgbClr val="000000"/>
              </a:buClr>
              <a:buSzPct val="45000"/>
              <a:buFont typeface="Wingdings" charset="2"/>
              <a:buChar char=""/>
            </a:pPr>
            <a:r>
              <a:rPr lang="en-CA" sz="3265" spc="-2">
                <a:solidFill>
                  <a:srgbClr val="000000"/>
                </a:solidFill>
                <a:latin typeface="Arial"/>
              </a:rPr>
              <a:t>~62M LOC</a:t>
            </a:r>
          </a:p>
        </p:txBody>
      </p:sp>
      <p:sp>
        <p:nvSpPr>
          <p:cNvPr id="50" name="Straight Connector 49"/>
          <p:cNvSpPr/>
          <p:nvPr/>
        </p:nvSpPr>
        <p:spPr>
          <a:xfrm>
            <a:off x="11429212" y="2612318"/>
            <a:ext cx="0" cy="5224636"/>
          </a:xfrm>
          <a:prstGeom prst="line">
            <a:avLst/>
          </a:prstGeom>
          <a:ln w="0">
            <a:solidFill>
              <a:srgbClr val="000000"/>
            </a:solidFill>
          </a:ln>
        </p:spPr>
        <p:style>
          <a:lnRef idx="0">
            <a:scrgbClr r="0" g="0" b="0"/>
          </a:lnRef>
          <a:fillRef idx="0">
            <a:scrgbClr r="0" g="0" b="0"/>
          </a:fillRef>
          <a:effectRef idx="0">
            <a:scrgbClr r="0" g="0" b="0"/>
          </a:effectRef>
          <a:fontRef idx="minor"/>
        </p:style>
        <p:txBody>
          <a:bodyPr lIns="163270" tIns="163270" rIns="163270" bIns="163270" anchor="ctr">
            <a:noAutofit/>
          </a:bodyPr>
          <a:lstStyle/>
          <a:p>
            <a:endParaRPr lang="en-CA" sz="3265" spc="-2">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36</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8" name="TextBox 7">
            <a:extLst>
              <a:ext uri="{FF2B5EF4-FFF2-40B4-BE49-F238E27FC236}">
                <a16:creationId xmlns:a16="http://schemas.microsoft.com/office/drawing/2014/main" id="{2A899B6D-4062-3642-A091-29B7E5CC3459}"/>
              </a:ext>
            </a:extLst>
          </p:cNvPr>
          <p:cNvSpPr txBox="1"/>
          <p:nvPr/>
        </p:nvSpPr>
        <p:spPr>
          <a:xfrm>
            <a:off x="1206368" y="4487496"/>
            <a:ext cx="15049634" cy="1338828"/>
          </a:xfrm>
          <a:prstGeom prst="rect">
            <a:avLst/>
          </a:prstGeom>
          <a:noFill/>
        </p:spPr>
        <p:txBody>
          <a:bodyPr wrap="square" rtlCol="0">
            <a:spAutoFit/>
          </a:bodyPr>
          <a:lstStyle/>
          <a:p>
            <a:r>
              <a:rPr lang="en-CA" sz="2700">
                <a:solidFill>
                  <a:prstClr val="black"/>
                </a:solidFill>
                <a:latin typeface="Century Gothic" panose="020B0502020202020204"/>
              </a:rPr>
              <a:t>Cui, Q., Jourdan, G.-V., </a:t>
            </a:r>
            <a:r>
              <a:rPr lang="en-CA" sz="2700" err="1">
                <a:solidFill>
                  <a:prstClr val="black"/>
                </a:solidFill>
                <a:latin typeface="Century Gothic" panose="020B0502020202020204"/>
              </a:rPr>
              <a:t>Bochmann</a:t>
            </a:r>
            <a:r>
              <a:rPr lang="en-CA" sz="2700">
                <a:solidFill>
                  <a:prstClr val="black"/>
                </a:solidFill>
                <a:latin typeface="Century Gothic" panose="020B0502020202020204"/>
              </a:rPr>
              <a:t>, G. v. and </a:t>
            </a:r>
            <a:r>
              <a:rPr lang="en-CA" sz="2700" err="1">
                <a:solidFill>
                  <a:prstClr val="black"/>
                </a:solidFill>
                <a:latin typeface="Century Gothic" panose="020B0502020202020204"/>
              </a:rPr>
              <a:t>Onut</a:t>
            </a:r>
            <a:r>
              <a:rPr lang="en-CA" sz="2700">
                <a:solidFill>
                  <a:prstClr val="black"/>
                </a:solidFill>
                <a:latin typeface="Century Gothic" panose="020B0502020202020204"/>
              </a:rPr>
              <a:t>, I.V, </a:t>
            </a:r>
            <a:r>
              <a:rPr lang="en-CA" sz="2700" b="1" i="1" err="1">
                <a:solidFill>
                  <a:prstClr val="black"/>
                </a:solidFill>
              </a:rPr>
              <a:t>SemanticPhish</a:t>
            </a:r>
            <a:r>
              <a:rPr lang="en-CA" sz="2700" b="1" i="1">
                <a:solidFill>
                  <a:prstClr val="black"/>
                </a:solidFill>
              </a:rPr>
              <a:t>: </a:t>
            </a:r>
            <a:r>
              <a:rPr lang="en-CA" sz="2700" b="1">
                <a:solidFill>
                  <a:prstClr val="black"/>
                </a:solidFill>
              </a:rPr>
              <a:t>A Semantic-based Scanning System for Early Detection of Phishing Attacks, </a:t>
            </a:r>
            <a:r>
              <a:rPr lang="en-CA" sz="2700"/>
              <a:t>in </a:t>
            </a:r>
            <a:r>
              <a:rPr lang="en-CA" sz="2700" i="1"/>
              <a:t>Proceedings of E-Crime 2020, virtual event, November 2020. </a:t>
            </a:r>
            <a:endParaRPr lang="en-CA" sz="2700" b="1">
              <a:solidFill>
                <a:prstClr val="black"/>
              </a:solidFill>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Phishing domain name detection using word semantics</a:t>
            </a:r>
          </a:p>
        </p:txBody>
      </p:sp>
    </p:spTree>
    <p:extLst>
      <p:ext uri="{BB962C8B-B14F-4D97-AF65-F5344CB8AC3E}">
        <p14:creationId xmlns:p14="http://schemas.microsoft.com/office/powerpoint/2010/main" val="3586573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37</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Phishing domain name detection using word semantics</a:t>
            </a:r>
          </a:p>
        </p:txBody>
      </p:sp>
      <p:graphicFrame>
        <p:nvGraphicFramePr>
          <p:cNvPr id="9" name="Diagram 8">
            <a:extLst>
              <a:ext uri="{FF2B5EF4-FFF2-40B4-BE49-F238E27FC236}">
                <a16:creationId xmlns:a16="http://schemas.microsoft.com/office/drawing/2014/main" id="{D6E44A7D-AC9C-C949-A2D7-8D8B4B97D21F}"/>
              </a:ext>
            </a:extLst>
          </p:cNvPr>
          <p:cNvGraphicFramePr/>
          <p:nvPr/>
        </p:nvGraphicFramePr>
        <p:xfrm>
          <a:off x="2134262" y="2032001"/>
          <a:ext cx="13191878" cy="3643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hape 3871">
            <a:extLst>
              <a:ext uri="{FF2B5EF4-FFF2-40B4-BE49-F238E27FC236}">
                <a16:creationId xmlns:a16="http://schemas.microsoft.com/office/drawing/2014/main" id="{BC348946-0557-2C41-81DF-961651D94001}"/>
              </a:ext>
            </a:extLst>
          </p:cNvPr>
          <p:cNvSpPr txBox="1">
            <a:spLocks/>
          </p:cNvSpPr>
          <p:nvPr/>
        </p:nvSpPr>
        <p:spPr>
          <a:xfrm>
            <a:off x="2134262" y="6024308"/>
            <a:ext cx="14533661" cy="3266622"/>
          </a:xfrm>
          <a:prstGeom prst="rect">
            <a:avLst/>
          </a:prstGeom>
          <a:noFill/>
          <a:ln>
            <a:noFill/>
          </a:ln>
        </p:spPr>
        <p:txBody>
          <a:bodyPr wrap="square" lIns="137138" tIns="137138" rIns="137138" bIns="13713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3EBD5"/>
              </a:buClr>
              <a:buSzPct val="100000"/>
              <a:buFont typeface="Titillium Web Light"/>
              <a:buChar char="▪"/>
              <a:defRPr sz="1800" b="0" i="0" u="none" strike="noStrike" cap="none">
                <a:solidFill>
                  <a:srgbClr val="003B55"/>
                </a:solidFill>
                <a:latin typeface="Titillium Web Light"/>
                <a:ea typeface="Titillium Web Light"/>
                <a:cs typeface="Titillium Web Light"/>
                <a:sym typeface="Titillium Web Light"/>
              </a:defRPr>
            </a:lvl1pPr>
            <a:lvl2pPr marR="0" lvl="1" algn="l" rtl="0">
              <a:lnSpc>
                <a:spcPct val="100000"/>
              </a:lnSpc>
              <a:spcBef>
                <a:spcPts val="0"/>
              </a:spcBef>
              <a:spcAft>
                <a:spcPts val="0"/>
              </a:spcAft>
              <a:buClr>
                <a:srgbClr val="D3EBD5"/>
              </a:buClr>
              <a:buSzPct val="100000"/>
              <a:buFont typeface="Titillium Web Light"/>
              <a:buChar char="▫"/>
              <a:defRPr sz="1800" b="0" i="0" u="none" strike="noStrike" cap="none">
                <a:solidFill>
                  <a:srgbClr val="003B55"/>
                </a:solidFill>
                <a:latin typeface="Titillium Web Light"/>
                <a:ea typeface="Titillium Web Light"/>
                <a:cs typeface="Titillium Web Light"/>
                <a:sym typeface="Titillium Web Light"/>
              </a:defRPr>
            </a:lvl2pPr>
            <a:lvl3pPr marR="0" lvl="2" algn="l" rtl="0">
              <a:lnSpc>
                <a:spcPct val="100000"/>
              </a:lnSpc>
              <a:spcBef>
                <a:spcPts val="0"/>
              </a:spcBef>
              <a:spcAft>
                <a:spcPts val="0"/>
              </a:spcAft>
              <a:buClr>
                <a:srgbClr val="D3EBD5"/>
              </a:buClr>
              <a:buSzPct val="100000"/>
              <a:buFont typeface="Titillium Web Light"/>
              <a:buChar char="▫"/>
              <a:defRPr sz="1800" b="0" i="0" u="none" strike="noStrike" cap="none">
                <a:solidFill>
                  <a:srgbClr val="003B55"/>
                </a:solidFill>
                <a:latin typeface="Titillium Web Light"/>
                <a:ea typeface="Titillium Web Light"/>
                <a:cs typeface="Titillium Web Light"/>
                <a:sym typeface="Titillium Web Light"/>
              </a:defRPr>
            </a:lvl3pPr>
            <a:lvl4pPr marR="0" lvl="3" algn="l" rtl="0">
              <a:lnSpc>
                <a:spcPct val="100000"/>
              </a:lnSpc>
              <a:spcBef>
                <a:spcPts val="0"/>
              </a:spcBef>
              <a:spcAft>
                <a:spcPts val="0"/>
              </a:spcAft>
              <a:buClr>
                <a:srgbClr val="D3EBD5"/>
              </a:buClr>
              <a:buSzPct val="100000"/>
              <a:buFont typeface="Titillium Web Light"/>
              <a:buChar char="▫"/>
              <a:defRPr sz="1800" b="0" i="0" u="none" strike="noStrike" cap="none">
                <a:solidFill>
                  <a:srgbClr val="003B55"/>
                </a:solidFill>
                <a:latin typeface="Titillium Web Light"/>
                <a:ea typeface="Titillium Web Light"/>
                <a:cs typeface="Titillium Web Light"/>
                <a:sym typeface="Titillium Web Light"/>
              </a:defRPr>
            </a:lvl4pPr>
            <a:lvl5pPr marR="0" lvl="4" algn="l" rtl="0">
              <a:lnSpc>
                <a:spcPct val="100000"/>
              </a:lnSpc>
              <a:spcBef>
                <a:spcPts val="0"/>
              </a:spcBef>
              <a:spcAft>
                <a:spcPts val="0"/>
              </a:spcAft>
              <a:buClr>
                <a:srgbClr val="D3EBD5"/>
              </a:buClr>
              <a:buSzPct val="100000"/>
              <a:buFont typeface="Titillium Web Light"/>
              <a:buChar char="▫"/>
              <a:defRPr sz="1800" b="0" i="0" u="none" strike="noStrike" cap="none">
                <a:solidFill>
                  <a:srgbClr val="003B55"/>
                </a:solidFill>
                <a:latin typeface="Titillium Web Light"/>
                <a:ea typeface="Titillium Web Light"/>
                <a:cs typeface="Titillium Web Light"/>
                <a:sym typeface="Titillium Web Light"/>
              </a:defRPr>
            </a:lvl5pPr>
            <a:lvl6pPr marR="0" lvl="5" algn="l" rtl="0">
              <a:lnSpc>
                <a:spcPct val="100000"/>
              </a:lnSpc>
              <a:spcBef>
                <a:spcPts val="0"/>
              </a:spcBef>
              <a:spcAft>
                <a:spcPts val="0"/>
              </a:spcAft>
              <a:buClr>
                <a:srgbClr val="D3EBD5"/>
              </a:buClr>
              <a:buSzPct val="100000"/>
              <a:buFont typeface="Titillium Web Light"/>
              <a:buChar char="▫"/>
              <a:defRPr sz="1800" b="0" i="0" u="none" strike="noStrike" cap="none">
                <a:solidFill>
                  <a:srgbClr val="003B55"/>
                </a:solidFill>
                <a:latin typeface="Titillium Web Light"/>
                <a:ea typeface="Titillium Web Light"/>
                <a:cs typeface="Titillium Web Light"/>
                <a:sym typeface="Titillium Web Light"/>
              </a:defRPr>
            </a:lvl6pPr>
            <a:lvl7pPr marR="0" lvl="6" algn="l" rtl="0">
              <a:lnSpc>
                <a:spcPct val="100000"/>
              </a:lnSpc>
              <a:spcBef>
                <a:spcPts val="0"/>
              </a:spcBef>
              <a:spcAft>
                <a:spcPts val="0"/>
              </a:spcAft>
              <a:buClr>
                <a:srgbClr val="D3EBD5"/>
              </a:buClr>
              <a:buSzPct val="100000"/>
              <a:buFont typeface="Titillium Web Light"/>
              <a:buChar char="●"/>
              <a:defRPr sz="1800" b="0" i="0" u="none" strike="noStrike" cap="none">
                <a:solidFill>
                  <a:srgbClr val="003B55"/>
                </a:solidFill>
                <a:latin typeface="Titillium Web Light"/>
                <a:ea typeface="Titillium Web Light"/>
                <a:cs typeface="Titillium Web Light"/>
                <a:sym typeface="Titillium Web Light"/>
              </a:defRPr>
            </a:lvl7pPr>
            <a:lvl8pPr marR="0" lvl="7" algn="l" rtl="0">
              <a:lnSpc>
                <a:spcPct val="100000"/>
              </a:lnSpc>
              <a:spcBef>
                <a:spcPts val="0"/>
              </a:spcBef>
              <a:spcAft>
                <a:spcPts val="0"/>
              </a:spcAft>
              <a:buClr>
                <a:srgbClr val="D3EBD5"/>
              </a:buClr>
              <a:buSzPct val="100000"/>
              <a:buFont typeface="Titillium Web Light"/>
              <a:buChar char="○"/>
              <a:defRPr sz="1800" b="0" i="0" u="none" strike="noStrike" cap="none">
                <a:solidFill>
                  <a:srgbClr val="003B55"/>
                </a:solidFill>
                <a:latin typeface="Titillium Web Light"/>
                <a:ea typeface="Titillium Web Light"/>
                <a:cs typeface="Titillium Web Light"/>
                <a:sym typeface="Titillium Web Light"/>
              </a:defRPr>
            </a:lvl8pPr>
            <a:lvl9pPr marR="0" lvl="8" algn="l" rtl="0">
              <a:lnSpc>
                <a:spcPct val="100000"/>
              </a:lnSpc>
              <a:spcBef>
                <a:spcPts val="0"/>
              </a:spcBef>
              <a:spcAft>
                <a:spcPts val="0"/>
              </a:spcAft>
              <a:buClr>
                <a:srgbClr val="D3EBD5"/>
              </a:buClr>
              <a:buSzPct val="100000"/>
              <a:buFont typeface="Titillium Web Light"/>
              <a:buChar char="■"/>
              <a:defRPr sz="1800" b="0" i="0" u="none" strike="noStrike" cap="none">
                <a:solidFill>
                  <a:srgbClr val="003B55"/>
                </a:solidFill>
                <a:latin typeface="Titillium Web Light"/>
                <a:ea typeface="Titillium Web Light"/>
                <a:cs typeface="Titillium Web Light"/>
                <a:sym typeface="Titillium Web Light"/>
              </a:defRPr>
            </a:lvl9pPr>
          </a:lstStyle>
          <a:p>
            <a:pPr indent="-514350">
              <a:defRPr/>
            </a:pPr>
            <a:r>
              <a:rPr lang="en-CA" sz="2700" err="1">
                <a:solidFill>
                  <a:prstClr val="black"/>
                </a:solidFill>
                <a:latin typeface="Century Gothic" panose="020B0502020202020204"/>
                <a:ea typeface="+mn-ea"/>
                <a:cs typeface="+mn-cs"/>
              </a:rPr>
              <a:t>Zipf’s</a:t>
            </a:r>
            <a:r>
              <a:rPr lang="en-CA" sz="2700">
                <a:solidFill>
                  <a:prstClr val="black"/>
                </a:solidFill>
                <a:latin typeface="Century Gothic" panose="020B0502020202020204"/>
                <a:ea typeface="+mn-ea"/>
                <a:cs typeface="+mn-cs"/>
              </a:rPr>
              <a:t> law, </a:t>
            </a:r>
            <a:r>
              <a:rPr lang="en-US" altLang="zh-CN" sz="2700">
                <a:solidFill>
                  <a:prstClr val="black"/>
                </a:solidFill>
                <a:latin typeface="Century Gothic" panose="020B0502020202020204"/>
                <a:ea typeface="+mn-ea"/>
                <a:cs typeface="+mn-cs"/>
              </a:rPr>
              <a:t>the occurrence probability of a word is based on its rank in a given frequency table</a:t>
            </a:r>
          </a:p>
          <a:p>
            <a:pPr indent="-514350">
              <a:defRPr/>
            </a:pPr>
            <a:endParaRPr lang="en-CA" sz="2700">
              <a:solidFill>
                <a:prstClr val="black"/>
              </a:solidFill>
              <a:latin typeface="Century Gothic" panose="020B0502020202020204"/>
              <a:ea typeface="+mn-ea"/>
              <a:cs typeface="+mn-cs"/>
            </a:endParaRPr>
          </a:p>
          <a:p>
            <a:pPr indent="-514350">
              <a:defRPr/>
            </a:pPr>
            <a:r>
              <a:rPr lang="en-US" sz="2700">
                <a:solidFill>
                  <a:prstClr val="black"/>
                </a:solidFill>
                <a:latin typeface="Century Gothic" panose="020B0502020202020204"/>
                <a:ea typeface="+mn-ea"/>
                <a:cs typeface="+mn-cs"/>
              </a:rPr>
              <a:t>Use a pretrained word2vec model provided by Stanford NLP Group</a:t>
            </a:r>
          </a:p>
          <a:p>
            <a:pPr indent="-514350">
              <a:defRPr/>
            </a:pPr>
            <a:endParaRPr lang="en-US" sz="2700">
              <a:solidFill>
                <a:prstClr val="black"/>
              </a:solidFill>
              <a:latin typeface="Century Gothic" panose="020B0502020202020204"/>
              <a:ea typeface="+mn-ea"/>
              <a:cs typeface="+mn-cs"/>
            </a:endParaRPr>
          </a:p>
          <a:p>
            <a:pPr indent="-514350">
              <a:defRPr/>
            </a:pPr>
            <a:r>
              <a:rPr lang="en-US" sz="2700">
                <a:solidFill>
                  <a:prstClr val="black"/>
                </a:solidFill>
                <a:latin typeface="Century Gothic" panose="020B0502020202020204"/>
                <a:ea typeface="+mn-ea"/>
                <a:cs typeface="+mn-cs"/>
              </a:rPr>
              <a:t>SVM Classifier</a:t>
            </a:r>
            <a:endParaRPr lang="en-CA" sz="2700">
              <a:solidFill>
                <a:prstClr val="black"/>
              </a:solidFill>
              <a:latin typeface="Century Gothic" panose="020B0502020202020204"/>
              <a:ea typeface="+mn-ea"/>
              <a:cs typeface="+mn-cs"/>
            </a:endParaRPr>
          </a:p>
        </p:txBody>
      </p:sp>
    </p:spTree>
    <p:extLst>
      <p:ext uri="{BB962C8B-B14F-4D97-AF65-F5344CB8AC3E}">
        <p14:creationId xmlns:p14="http://schemas.microsoft.com/office/powerpoint/2010/main" val="698088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38</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Phishing domain name detection using word semantics</a:t>
            </a:r>
          </a:p>
        </p:txBody>
      </p:sp>
      <p:pic>
        <p:nvPicPr>
          <p:cNvPr id="2" name="Picture 1">
            <a:extLst>
              <a:ext uri="{FF2B5EF4-FFF2-40B4-BE49-F238E27FC236}">
                <a16:creationId xmlns:a16="http://schemas.microsoft.com/office/drawing/2014/main" id="{41EF9359-4C74-E64A-8BD9-D23842FBBF26}"/>
              </a:ext>
            </a:extLst>
          </p:cNvPr>
          <p:cNvPicPr>
            <a:picLocks noChangeAspect="1"/>
          </p:cNvPicPr>
          <p:nvPr/>
        </p:nvPicPr>
        <p:blipFill>
          <a:blip r:embed="rId3"/>
          <a:stretch>
            <a:fillRect/>
          </a:stretch>
        </p:blipFill>
        <p:spPr>
          <a:xfrm>
            <a:off x="2" y="1705049"/>
            <a:ext cx="11360424" cy="6239840"/>
          </a:xfrm>
          <a:prstGeom prst="rect">
            <a:avLst/>
          </a:prstGeom>
        </p:spPr>
      </p:pic>
      <p:pic>
        <p:nvPicPr>
          <p:cNvPr id="4" name="Picture 3">
            <a:extLst>
              <a:ext uri="{FF2B5EF4-FFF2-40B4-BE49-F238E27FC236}">
                <a16:creationId xmlns:a16="http://schemas.microsoft.com/office/drawing/2014/main" id="{49BBF29A-1161-2E4F-92C3-2A7109E8B2C1}"/>
              </a:ext>
            </a:extLst>
          </p:cNvPr>
          <p:cNvPicPr>
            <a:picLocks noChangeAspect="1"/>
          </p:cNvPicPr>
          <p:nvPr/>
        </p:nvPicPr>
        <p:blipFill>
          <a:blip r:embed="rId4"/>
          <a:stretch>
            <a:fillRect/>
          </a:stretch>
        </p:blipFill>
        <p:spPr>
          <a:xfrm>
            <a:off x="10401300" y="6360671"/>
            <a:ext cx="7886700" cy="3752850"/>
          </a:xfrm>
          <a:prstGeom prst="rect">
            <a:avLst/>
          </a:prstGeom>
        </p:spPr>
      </p:pic>
    </p:spTree>
    <p:extLst>
      <p:ext uri="{BB962C8B-B14F-4D97-AF65-F5344CB8AC3E}">
        <p14:creationId xmlns:p14="http://schemas.microsoft.com/office/powerpoint/2010/main" val="2404987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69C0B-3271-7694-706D-F5660E65241F}"/>
              </a:ext>
            </a:extLst>
          </p:cNvPr>
          <p:cNvSpPr>
            <a:spLocks noGrp="1"/>
          </p:cNvSpPr>
          <p:nvPr>
            <p:ph type="title"/>
          </p:nvPr>
        </p:nvSpPr>
        <p:spPr>
          <a:xfrm>
            <a:off x="2844116" y="386394"/>
            <a:ext cx="12496800" cy="1296144"/>
          </a:xfrm>
        </p:spPr>
        <p:txBody>
          <a:bodyPr/>
          <a:lstStyle/>
          <a:p>
            <a:r>
              <a:rPr lang="en-US"/>
              <a:t>Backdoor Detection in Silo-Based FL Systems</a:t>
            </a:r>
          </a:p>
        </p:txBody>
      </p:sp>
      <p:pic>
        <p:nvPicPr>
          <p:cNvPr id="5" name="Content Placeholder 4" descr="Graphical user interface, application, Teams&#10;&#10;Description automatically generated">
            <a:extLst>
              <a:ext uri="{FF2B5EF4-FFF2-40B4-BE49-F238E27FC236}">
                <a16:creationId xmlns:a16="http://schemas.microsoft.com/office/drawing/2014/main" id="{427959F1-E03A-D0FD-2B9C-C51375496FE0}"/>
              </a:ext>
            </a:extLst>
          </p:cNvPr>
          <p:cNvPicPr>
            <a:picLocks noGrp="1" noChangeAspect="1"/>
          </p:cNvPicPr>
          <p:nvPr>
            <p:ph idx="1"/>
          </p:nvPr>
        </p:nvPicPr>
        <p:blipFill>
          <a:blip r:embed="rId3"/>
          <a:stretch>
            <a:fillRect/>
          </a:stretch>
        </p:blipFill>
        <p:spPr>
          <a:xfrm>
            <a:off x="2732714" y="1153675"/>
            <a:ext cx="8434793" cy="6725192"/>
          </a:xfrm>
        </p:spPr>
      </p:pic>
      <p:pic>
        <p:nvPicPr>
          <p:cNvPr id="6" name="Picture 5" descr="Chart, scatter chart&#10;&#10;Description automatically generated">
            <a:extLst>
              <a:ext uri="{FF2B5EF4-FFF2-40B4-BE49-F238E27FC236}">
                <a16:creationId xmlns:a16="http://schemas.microsoft.com/office/drawing/2014/main" id="{39437D78-39C8-E03A-F776-97F1F5EB4CF7}"/>
              </a:ext>
            </a:extLst>
          </p:cNvPr>
          <p:cNvPicPr>
            <a:picLocks noChangeAspect="1"/>
          </p:cNvPicPr>
          <p:nvPr/>
        </p:nvPicPr>
        <p:blipFill rotWithShape="1">
          <a:blip r:embed="rId4"/>
          <a:srcRect l="5806" t="51962" r="50787" b="6689"/>
          <a:stretch/>
        </p:blipFill>
        <p:spPr>
          <a:xfrm>
            <a:off x="11082536" y="1702574"/>
            <a:ext cx="4177785" cy="3979766"/>
          </a:xfrm>
          <a:prstGeom prst="rect">
            <a:avLst/>
          </a:prstGeom>
        </p:spPr>
      </p:pic>
      <p:pic>
        <p:nvPicPr>
          <p:cNvPr id="7" name="Picture 6">
            <a:extLst>
              <a:ext uri="{FF2B5EF4-FFF2-40B4-BE49-F238E27FC236}">
                <a16:creationId xmlns:a16="http://schemas.microsoft.com/office/drawing/2014/main" id="{E8CE123C-4EA2-958C-6736-6BF60AAE3EFC}"/>
              </a:ext>
            </a:extLst>
          </p:cNvPr>
          <p:cNvPicPr>
            <a:picLocks noChangeAspect="1"/>
          </p:cNvPicPr>
          <p:nvPr/>
        </p:nvPicPr>
        <p:blipFill rotWithShape="1">
          <a:blip r:embed="rId5"/>
          <a:srcRect l="968" t="65056" r="78993" b="4172"/>
          <a:stretch/>
        </p:blipFill>
        <p:spPr>
          <a:xfrm>
            <a:off x="11119622" y="5804669"/>
            <a:ext cx="4042002" cy="4120521"/>
          </a:xfrm>
          <a:prstGeom prst="rect">
            <a:avLst/>
          </a:prstGeom>
        </p:spPr>
      </p:pic>
      <p:sp>
        <p:nvSpPr>
          <p:cNvPr id="8" name="TextBox 7">
            <a:extLst>
              <a:ext uri="{FF2B5EF4-FFF2-40B4-BE49-F238E27FC236}">
                <a16:creationId xmlns:a16="http://schemas.microsoft.com/office/drawing/2014/main" id="{BAF94157-C9F7-4774-E655-914A71605369}"/>
              </a:ext>
            </a:extLst>
          </p:cNvPr>
          <p:cNvSpPr txBox="1"/>
          <p:nvPr/>
        </p:nvSpPr>
        <p:spPr>
          <a:xfrm>
            <a:off x="4001960" y="7940031"/>
            <a:ext cx="5409236" cy="1938992"/>
          </a:xfrm>
          <a:prstGeom prst="rect">
            <a:avLst/>
          </a:prstGeom>
          <a:noFill/>
        </p:spPr>
        <p:txBody>
          <a:bodyPr wrap="square" rtlCol="0">
            <a:spAutoFit/>
          </a:bodyPr>
          <a:lstStyle/>
          <a:p>
            <a:pPr marL="342900" indent="-342900">
              <a:buFont typeface="+mj-lt"/>
              <a:buAutoNum type="arabicPeriod"/>
            </a:pPr>
            <a:r>
              <a:rPr lang="en-US" sz="3000" b="1"/>
              <a:t> Distribution Detection</a:t>
            </a:r>
          </a:p>
          <a:p>
            <a:pPr marL="342900" indent="-342900">
              <a:buFont typeface="+mj-lt"/>
              <a:buAutoNum type="arabicPeriod"/>
            </a:pPr>
            <a:r>
              <a:rPr lang="en-US" sz="3000" b="1"/>
              <a:t> Dimensionality Reduction </a:t>
            </a:r>
          </a:p>
          <a:p>
            <a:pPr marL="342900" indent="-342900">
              <a:buFont typeface="+mj-lt"/>
              <a:buAutoNum type="arabicPeriod"/>
            </a:pPr>
            <a:r>
              <a:rPr lang="en-US" sz="3000" b="1"/>
              <a:t> Anomaly Detection</a:t>
            </a:r>
          </a:p>
          <a:p>
            <a:pPr marL="342900" indent="-342900">
              <a:buFont typeface="+mj-lt"/>
              <a:buAutoNum type="arabicPeriod"/>
            </a:pPr>
            <a:r>
              <a:rPr lang="en-US" sz="3000" b="1"/>
              <a:t> Robust Aggregation</a:t>
            </a:r>
          </a:p>
        </p:txBody>
      </p:sp>
    </p:spTree>
    <p:extLst>
      <p:ext uri="{BB962C8B-B14F-4D97-AF65-F5344CB8AC3E}">
        <p14:creationId xmlns:p14="http://schemas.microsoft.com/office/powerpoint/2010/main" val="115479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18288000" cy="10287000"/>
          </a:xfrm>
          <a:prstGeom prst="rect">
            <a:avLst/>
          </a:prstGeom>
        </p:spPr>
      </p:pic>
      <p:grpSp>
        <p:nvGrpSpPr>
          <p:cNvPr id="3" name="Group 3"/>
          <p:cNvGrpSpPr/>
          <p:nvPr/>
        </p:nvGrpSpPr>
        <p:grpSpPr>
          <a:xfrm>
            <a:off x="-238666" y="0"/>
            <a:ext cx="18526666" cy="10453390"/>
            <a:chOff x="0" y="0"/>
            <a:chExt cx="4879451" cy="2753156"/>
          </a:xfrm>
        </p:grpSpPr>
        <p:sp>
          <p:nvSpPr>
            <p:cNvPr id="4" name="Freeform 4"/>
            <p:cNvSpPr/>
            <p:nvPr/>
          </p:nvSpPr>
          <p:spPr>
            <a:xfrm>
              <a:off x="0" y="0"/>
              <a:ext cx="4879451" cy="2753156"/>
            </a:xfrm>
            <a:custGeom>
              <a:avLst/>
              <a:gdLst/>
              <a:ahLst/>
              <a:cxnLst/>
              <a:rect l="l" t="t" r="r" b="b"/>
              <a:pathLst>
                <a:path w="4879451" h="2753156">
                  <a:moveTo>
                    <a:pt x="0" y="0"/>
                  </a:moveTo>
                  <a:lnTo>
                    <a:pt x="4879451" y="0"/>
                  </a:lnTo>
                  <a:lnTo>
                    <a:pt x="4879451" y="2753156"/>
                  </a:lnTo>
                  <a:lnTo>
                    <a:pt x="0" y="2753156"/>
                  </a:lnTo>
                  <a:close/>
                </a:path>
              </a:pathLst>
            </a:custGeom>
            <a:solidFill>
              <a:srgbClr val="000000">
                <a:alpha val="31765"/>
              </a:srgbClr>
            </a:solidFill>
          </p:spPr>
        </p:sp>
        <p:sp>
          <p:nvSpPr>
            <p:cNvPr id="5" name="TextBox 5"/>
            <p:cNvSpPr txBox="1"/>
            <p:nvPr/>
          </p:nvSpPr>
          <p:spPr>
            <a:xfrm>
              <a:off x="0" y="-95250"/>
              <a:ext cx="812800" cy="908050"/>
            </a:xfrm>
            <a:prstGeom prst="rect">
              <a:avLst/>
            </a:prstGeom>
          </p:spPr>
          <p:txBody>
            <a:bodyPr lIns="50800" tIns="50800" rIns="50800" bIns="50800" rtlCol="0" anchor="ctr"/>
            <a:lstStyle/>
            <a:p>
              <a:pPr algn="ctr">
                <a:lnSpc>
                  <a:spcPts val="3519"/>
                </a:lnSpc>
              </a:pPr>
              <a:endParaRPr/>
            </a:p>
          </p:txBody>
        </p:sp>
      </p:grpSp>
      <p:grpSp>
        <p:nvGrpSpPr>
          <p:cNvPr id="6" name="Group 6"/>
          <p:cNvGrpSpPr/>
          <p:nvPr/>
        </p:nvGrpSpPr>
        <p:grpSpPr>
          <a:xfrm>
            <a:off x="5842019" y="3269043"/>
            <a:ext cx="6603962" cy="4808943"/>
            <a:chOff x="0" y="0"/>
            <a:chExt cx="1913890" cy="1393677"/>
          </a:xfrm>
        </p:grpSpPr>
        <p:sp>
          <p:nvSpPr>
            <p:cNvPr id="7" name="Freeform 7"/>
            <p:cNvSpPr/>
            <p:nvPr/>
          </p:nvSpPr>
          <p:spPr>
            <a:xfrm>
              <a:off x="0" y="0"/>
              <a:ext cx="1913890" cy="1393677"/>
            </a:xfrm>
            <a:custGeom>
              <a:avLst/>
              <a:gdLst/>
              <a:ahLst/>
              <a:cxnLst/>
              <a:rect l="l" t="t" r="r" b="b"/>
              <a:pathLst>
                <a:path w="1913890" h="1393677">
                  <a:moveTo>
                    <a:pt x="0" y="0"/>
                  </a:moveTo>
                  <a:lnTo>
                    <a:pt x="0" y="1393677"/>
                  </a:lnTo>
                  <a:lnTo>
                    <a:pt x="1913890" y="1393677"/>
                  </a:lnTo>
                  <a:lnTo>
                    <a:pt x="1913890" y="0"/>
                  </a:lnTo>
                  <a:lnTo>
                    <a:pt x="0" y="0"/>
                  </a:lnTo>
                  <a:close/>
                  <a:moveTo>
                    <a:pt x="1852930" y="1332717"/>
                  </a:moveTo>
                  <a:lnTo>
                    <a:pt x="59690" y="1332717"/>
                  </a:lnTo>
                  <a:lnTo>
                    <a:pt x="59690" y="59690"/>
                  </a:lnTo>
                  <a:lnTo>
                    <a:pt x="1852930" y="59690"/>
                  </a:lnTo>
                  <a:lnTo>
                    <a:pt x="1852930" y="1332717"/>
                  </a:lnTo>
                  <a:close/>
                </a:path>
              </a:pathLst>
            </a:custGeom>
            <a:solidFill>
              <a:srgbClr val="FFFFFF"/>
            </a:solidFill>
          </p:spPr>
        </p:sp>
      </p:grpSp>
      <p:grpSp>
        <p:nvGrpSpPr>
          <p:cNvPr id="8" name="Group 8"/>
          <p:cNvGrpSpPr/>
          <p:nvPr/>
        </p:nvGrpSpPr>
        <p:grpSpPr>
          <a:xfrm>
            <a:off x="6474188" y="4055906"/>
            <a:ext cx="5358745" cy="3210472"/>
            <a:chOff x="0" y="0"/>
            <a:chExt cx="7144993" cy="4280629"/>
          </a:xfrm>
        </p:grpSpPr>
        <p:sp>
          <p:nvSpPr>
            <p:cNvPr id="9" name="TextBox 9"/>
            <p:cNvSpPr txBox="1"/>
            <p:nvPr/>
          </p:nvSpPr>
          <p:spPr>
            <a:xfrm>
              <a:off x="0" y="219075"/>
              <a:ext cx="7144993" cy="2271230"/>
            </a:xfrm>
            <a:prstGeom prst="rect">
              <a:avLst/>
            </a:prstGeom>
          </p:spPr>
          <p:txBody>
            <a:bodyPr lIns="0" tIns="0" rIns="0" bIns="0" rtlCol="0" anchor="t">
              <a:spAutoFit/>
            </a:bodyPr>
            <a:lstStyle/>
            <a:p>
              <a:pPr algn="ctr">
                <a:lnSpc>
                  <a:spcPts val="12269"/>
                </a:lnSpc>
              </a:pPr>
              <a:r>
                <a:rPr lang="en-US" sz="12269">
                  <a:solidFill>
                    <a:srgbClr val="FFFFFF"/>
                  </a:solidFill>
                  <a:latin typeface="Roboto Bold"/>
                </a:rPr>
                <a:t>3500</a:t>
              </a:r>
            </a:p>
          </p:txBody>
        </p:sp>
        <p:sp>
          <p:nvSpPr>
            <p:cNvPr id="10" name="TextBox 10"/>
            <p:cNvSpPr txBox="1"/>
            <p:nvPr/>
          </p:nvSpPr>
          <p:spPr>
            <a:xfrm>
              <a:off x="0" y="2718818"/>
              <a:ext cx="7144993" cy="1561811"/>
            </a:xfrm>
            <a:prstGeom prst="rect">
              <a:avLst/>
            </a:prstGeom>
          </p:spPr>
          <p:txBody>
            <a:bodyPr lIns="0" tIns="0" rIns="0" bIns="0" rtlCol="0" anchor="t">
              <a:spAutoFit/>
            </a:bodyPr>
            <a:lstStyle/>
            <a:p>
              <a:pPr algn="ctr">
                <a:lnSpc>
                  <a:spcPts val="3125"/>
                </a:lnSpc>
              </a:pPr>
              <a:r>
                <a:rPr lang="en-US" sz="2404" spc="81">
                  <a:solidFill>
                    <a:srgbClr val="FFFFFF"/>
                  </a:solidFill>
                  <a:latin typeface="Roboto"/>
                </a:rPr>
                <a:t>students enrolled in our School of Electrical Engineering and Computer Science programs</a:t>
              </a:r>
            </a:p>
          </p:txBody>
        </p:sp>
      </p:grpSp>
      <p:grpSp>
        <p:nvGrpSpPr>
          <p:cNvPr id="11" name="Group 11"/>
          <p:cNvGrpSpPr/>
          <p:nvPr/>
        </p:nvGrpSpPr>
        <p:grpSpPr>
          <a:xfrm>
            <a:off x="1313716" y="3897696"/>
            <a:ext cx="3250852" cy="969764"/>
            <a:chOff x="0" y="0"/>
            <a:chExt cx="4334469" cy="1293019"/>
          </a:xfrm>
        </p:grpSpPr>
        <p:sp>
          <p:nvSpPr>
            <p:cNvPr id="12" name="TextBox 12"/>
            <p:cNvSpPr txBox="1"/>
            <p:nvPr/>
          </p:nvSpPr>
          <p:spPr>
            <a:xfrm>
              <a:off x="0" y="76200"/>
              <a:ext cx="4334469" cy="762505"/>
            </a:xfrm>
            <a:prstGeom prst="rect">
              <a:avLst/>
            </a:prstGeom>
          </p:spPr>
          <p:txBody>
            <a:bodyPr lIns="0" tIns="0" rIns="0" bIns="0" rtlCol="0" anchor="t">
              <a:spAutoFit/>
            </a:bodyPr>
            <a:lstStyle/>
            <a:p>
              <a:pPr algn="ctr">
                <a:lnSpc>
                  <a:spcPts val="4139"/>
                </a:lnSpc>
              </a:pPr>
              <a:r>
                <a:rPr lang="en-US" sz="4139">
                  <a:solidFill>
                    <a:srgbClr val="FFFFFF"/>
                  </a:solidFill>
                  <a:latin typeface="Roboto Bold"/>
                </a:rPr>
                <a:t>2500</a:t>
              </a:r>
            </a:p>
          </p:txBody>
        </p:sp>
        <p:sp>
          <p:nvSpPr>
            <p:cNvPr id="13" name="TextBox 13"/>
            <p:cNvSpPr txBox="1"/>
            <p:nvPr/>
          </p:nvSpPr>
          <p:spPr>
            <a:xfrm>
              <a:off x="0" y="971869"/>
              <a:ext cx="4334469" cy="321150"/>
            </a:xfrm>
            <a:prstGeom prst="rect">
              <a:avLst/>
            </a:prstGeom>
          </p:spPr>
          <p:txBody>
            <a:bodyPr lIns="0" tIns="0" rIns="0" bIns="0" rtlCol="0" anchor="t">
              <a:spAutoFit/>
            </a:bodyPr>
            <a:lstStyle/>
            <a:p>
              <a:pPr algn="ctr">
                <a:lnSpc>
                  <a:spcPts val="1913"/>
                </a:lnSpc>
              </a:pPr>
              <a:r>
                <a:rPr lang="en-US" sz="1471" spc="50">
                  <a:solidFill>
                    <a:srgbClr val="FFFFFF"/>
                  </a:solidFill>
                  <a:latin typeface="Roboto"/>
                </a:rPr>
                <a:t>undergraduate</a:t>
              </a:r>
            </a:p>
          </p:txBody>
        </p:sp>
      </p:grpSp>
      <p:grpSp>
        <p:nvGrpSpPr>
          <p:cNvPr id="14" name="Group 14"/>
          <p:cNvGrpSpPr/>
          <p:nvPr/>
        </p:nvGrpSpPr>
        <p:grpSpPr>
          <a:xfrm>
            <a:off x="1313716" y="6767127"/>
            <a:ext cx="3250852" cy="969764"/>
            <a:chOff x="0" y="0"/>
            <a:chExt cx="4334469" cy="1293019"/>
          </a:xfrm>
        </p:grpSpPr>
        <p:sp>
          <p:nvSpPr>
            <p:cNvPr id="15" name="TextBox 15"/>
            <p:cNvSpPr txBox="1"/>
            <p:nvPr/>
          </p:nvSpPr>
          <p:spPr>
            <a:xfrm>
              <a:off x="0" y="76200"/>
              <a:ext cx="4334469" cy="762505"/>
            </a:xfrm>
            <a:prstGeom prst="rect">
              <a:avLst/>
            </a:prstGeom>
          </p:spPr>
          <p:txBody>
            <a:bodyPr lIns="0" tIns="0" rIns="0" bIns="0" rtlCol="0" anchor="t">
              <a:spAutoFit/>
            </a:bodyPr>
            <a:lstStyle/>
            <a:p>
              <a:pPr algn="ctr">
                <a:lnSpc>
                  <a:spcPts val="4139"/>
                </a:lnSpc>
              </a:pPr>
              <a:r>
                <a:rPr lang="en-US" sz="4139">
                  <a:solidFill>
                    <a:srgbClr val="FFFFFF"/>
                  </a:solidFill>
                  <a:latin typeface="Roboto Bold"/>
                </a:rPr>
                <a:t>1000</a:t>
              </a:r>
            </a:p>
          </p:txBody>
        </p:sp>
        <p:sp>
          <p:nvSpPr>
            <p:cNvPr id="16" name="TextBox 16"/>
            <p:cNvSpPr txBox="1"/>
            <p:nvPr/>
          </p:nvSpPr>
          <p:spPr>
            <a:xfrm>
              <a:off x="0" y="971869"/>
              <a:ext cx="4334469" cy="321150"/>
            </a:xfrm>
            <a:prstGeom prst="rect">
              <a:avLst/>
            </a:prstGeom>
          </p:spPr>
          <p:txBody>
            <a:bodyPr lIns="0" tIns="0" rIns="0" bIns="0" rtlCol="0" anchor="t">
              <a:spAutoFit/>
            </a:bodyPr>
            <a:lstStyle/>
            <a:p>
              <a:pPr algn="ctr">
                <a:lnSpc>
                  <a:spcPts val="1913"/>
                </a:lnSpc>
              </a:pPr>
              <a:r>
                <a:rPr lang="en-US" sz="1471" spc="50">
                  <a:solidFill>
                    <a:srgbClr val="FFFFFF"/>
                  </a:solidFill>
                  <a:latin typeface="Roboto"/>
                </a:rPr>
                <a:t>graduate </a:t>
              </a:r>
            </a:p>
          </p:txBody>
        </p:sp>
      </p:grpSp>
      <p:grpSp>
        <p:nvGrpSpPr>
          <p:cNvPr id="17" name="Group 17"/>
          <p:cNvGrpSpPr/>
          <p:nvPr/>
        </p:nvGrpSpPr>
        <p:grpSpPr>
          <a:xfrm>
            <a:off x="13592603" y="3897696"/>
            <a:ext cx="3666697" cy="985281"/>
            <a:chOff x="0" y="0"/>
            <a:chExt cx="4888930" cy="1313708"/>
          </a:xfrm>
        </p:grpSpPr>
        <p:sp>
          <p:nvSpPr>
            <p:cNvPr id="18" name="TextBox 18"/>
            <p:cNvSpPr txBox="1"/>
            <p:nvPr/>
          </p:nvSpPr>
          <p:spPr>
            <a:xfrm>
              <a:off x="0" y="76200"/>
              <a:ext cx="4888930" cy="762505"/>
            </a:xfrm>
            <a:prstGeom prst="rect">
              <a:avLst/>
            </a:prstGeom>
          </p:spPr>
          <p:txBody>
            <a:bodyPr lIns="0" tIns="0" rIns="0" bIns="0" rtlCol="0" anchor="t">
              <a:spAutoFit/>
            </a:bodyPr>
            <a:lstStyle/>
            <a:p>
              <a:pPr algn="ctr">
                <a:lnSpc>
                  <a:spcPts val="4139"/>
                </a:lnSpc>
              </a:pPr>
              <a:r>
                <a:rPr lang="en-US" sz="4139">
                  <a:solidFill>
                    <a:srgbClr val="FFFFFF"/>
                  </a:solidFill>
                  <a:latin typeface="Roboto Bold"/>
                </a:rPr>
                <a:t>2000</a:t>
              </a:r>
            </a:p>
          </p:txBody>
        </p:sp>
        <p:sp>
          <p:nvSpPr>
            <p:cNvPr id="19" name="TextBox 19"/>
            <p:cNvSpPr txBox="1"/>
            <p:nvPr/>
          </p:nvSpPr>
          <p:spPr>
            <a:xfrm>
              <a:off x="0" y="992559"/>
              <a:ext cx="4888930" cy="321150"/>
            </a:xfrm>
            <a:prstGeom prst="rect">
              <a:avLst/>
            </a:prstGeom>
          </p:spPr>
          <p:txBody>
            <a:bodyPr lIns="0" tIns="0" rIns="0" bIns="0" rtlCol="0" anchor="t">
              <a:spAutoFit/>
            </a:bodyPr>
            <a:lstStyle/>
            <a:p>
              <a:pPr algn="ctr">
                <a:lnSpc>
                  <a:spcPts val="1913"/>
                </a:lnSpc>
              </a:pPr>
              <a:r>
                <a:rPr lang="en-US" sz="1471" spc="50">
                  <a:solidFill>
                    <a:srgbClr val="FFFFFF"/>
                  </a:solidFill>
                  <a:latin typeface="Roboto"/>
                </a:rPr>
                <a:t>Canadian</a:t>
              </a:r>
            </a:p>
          </p:txBody>
        </p:sp>
      </p:grpSp>
      <p:grpSp>
        <p:nvGrpSpPr>
          <p:cNvPr id="20" name="Group 20"/>
          <p:cNvGrpSpPr/>
          <p:nvPr/>
        </p:nvGrpSpPr>
        <p:grpSpPr>
          <a:xfrm>
            <a:off x="13592603" y="6768882"/>
            <a:ext cx="3666697" cy="1066087"/>
            <a:chOff x="0" y="0"/>
            <a:chExt cx="4888930" cy="1421449"/>
          </a:xfrm>
        </p:grpSpPr>
        <p:sp>
          <p:nvSpPr>
            <p:cNvPr id="21" name="TextBox 21"/>
            <p:cNvSpPr txBox="1"/>
            <p:nvPr/>
          </p:nvSpPr>
          <p:spPr>
            <a:xfrm>
              <a:off x="0" y="76200"/>
              <a:ext cx="4888930" cy="870246"/>
            </a:xfrm>
            <a:prstGeom prst="rect">
              <a:avLst/>
            </a:prstGeom>
          </p:spPr>
          <p:txBody>
            <a:bodyPr lIns="0" tIns="0" rIns="0" bIns="0" rtlCol="0" anchor="t">
              <a:spAutoFit/>
            </a:bodyPr>
            <a:lstStyle/>
            <a:p>
              <a:pPr algn="ctr">
                <a:lnSpc>
                  <a:spcPts val="4700"/>
                </a:lnSpc>
              </a:pPr>
              <a:r>
                <a:rPr lang="en-US" sz="4700">
                  <a:solidFill>
                    <a:srgbClr val="FFFFFF"/>
                  </a:solidFill>
                  <a:latin typeface="Roboto Bold"/>
                </a:rPr>
                <a:t>1500</a:t>
              </a:r>
            </a:p>
          </p:txBody>
        </p:sp>
        <p:sp>
          <p:nvSpPr>
            <p:cNvPr id="22" name="TextBox 22"/>
            <p:cNvSpPr txBox="1"/>
            <p:nvPr/>
          </p:nvSpPr>
          <p:spPr>
            <a:xfrm>
              <a:off x="0" y="1100299"/>
              <a:ext cx="4888930" cy="321150"/>
            </a:xfrm>
            <a:prstGeom prst="rect">
              <a:avLst/>
            </a:prstGeom>
          </p:spPr>
          <p:txBody>
            <a:bodyPr lIns="0" tIns="0" rIns="0" bIns="0" rtlCol="0" anchor="t">
              <a:spAutoFit/>
            </a:bodyPr>
            <a:lstStyle/>
            <a:p>
              <a:pPr algn="ctr">
                <a:lnSpc>
                  <a:spcPts val="1913"/>
                </a:lnSpc>
              </a:pPr>
              <a:r>
                <a:rPr lang="en-US" sz="1471" spc="50">
                  <a:solidFill>
                    <a:srgbClr val="FFFFFF"/>
                  </a:solidFill>
                  <a:latin typeface="Roboto"/>
                </a:rPr>
                <a:t>international</a:t>
              </a:r>
            </a:p>
          </p:txBody>
        </p:sp>
      </p:grpSp>
      <p:sp>
        <p:nvSpPr>
          <p:cNvPr id="23" name="TextBox 23"/>
          <p:cNvSpPr txBox="1"/>
          <p:nvPr/>
        </p:nvSpPr>
        <p:spPr>
          <a:xfrm>
            <a:off x="5821561" y="2106993"/>
            <a:ext cx="6644878" cy="771525"/>
          </a:xfrm>
          <a:prstGeom prst="rect">
            <a:avLst/>
          </a:prstGeom>
        </p:spPr>
        <p:txBody>
          <a:bodyPr lIns="0" tIns="0" rIns="0" bIns="0" rtlCol="0" anchor="t">
            <a:spAutoFit/>
          </a:bodyPr>
          <a:lstStyle/>
          <a:p>
            <a:pPr algn="ctr">
              <a:lnSpc>
                <a:spcPts val="6059"/>
              </a:lnSpc>
            </a:pPr>
            <a:r>
              <a:rPr lang="en-US" sz="5049">
                <a:solidFill>
                  <a:srgbClr val="FFFFFF"/>
                </a:solidFill>
                <a:latin typeface="Roboto"/>
              </a:rPr>
              <a:t>Over </a:t>
            </a:r>
            <a:r>
              <a:rPr lang="en-US" sz="5049">
                <a:solidFill>
                  <a:srgbClr val="FFFFFF"/>
                </a:solidFill>
                <a:latin typeface="Roboto Bold"/>
              </a:rPr>
              <a:t>6500</a:t>
            </a:r>
            <a:r>
              <a:rPr lang="en-US" sz="5049">
                <a:solidFill>
                  <a:srgbClr val="FFFFFF"/>
                </a:solidFill>
                <a:latin typeface="Roboto"/>
              </a:rPr>
              <a:t> students </a:t>
            </a:r>
          </a:p>
        </p:txBody>
      </p:sp>
      <p:sp>
        <p:nvSpPr>
          <p:cNvPr id="24" name="TextBox 24"/>
          <p:cNvSpPr txBox="1"/>
          <p:nvPr/>
        </p:nvSpPr>
        <p:spPr>
          <a:xfrm>
            <a:off x="6998271" y="1241488"/>
            <a:ext cx="4291459" cy="484505"/>
          </a:xfrm>
          <a:prstGeom prst="rect">
            <a:avLst/>
          </a:prstGeom>
        </p:spPr>
        <p:txBody>
          <a:bodyPr lIns="0" tIns="0" rIns="0" bIns="0" rtlCol="0" anchor="t">
            <a:spAutoFit/>
          </a:bodyPr>
          <a:lstStyle/>
          <a:p>
            <a:pPr algn="ctr">
              <a:lnSpc>
                <a:spcPts val="4029"/>
              </a:lnSpc>
              <a:spcBef>
                <a:spcPct val="0"/>
              </a:spcBef>
            </a:pPr>
            <a:r>
              <a:rPr lang="en-US" sz="2599">
                <a:solidFill>
                  <a:srgbClr val="FFFFFF"/>
                </a:solidFill>
                <a:latin typeface="Roboto Bold"/>
              </a:rPr>
              <a:t>At the Faculty of Engineering</a:t>
            </a:r>
          </a:p>
        </p:txBody>
      </p:sp>
      <p:sp>
        <p:nvSpPr>
          <p:cNvPr id="25" name="TextBox 25"/>
          <p:cNvSpPr txBox="1"/>
          <p:nvPr/>
        </p:nvSpPr>
        <p:spPr>
          <a:xfrm>
            <a:off x="6086103" y="8969058"/>
            <a:ext cx="6115794" cy="610236"/>
          </a:xfrm>
          <a:prstGeom prst="rect">
            <a:avLst/>
          </a:prstGeom>
        </p:spPr>
        <p:txBody>
          <a:bodyPr lIns="0" tIns="0" rIns="0" bIns="0" rtlCol="0" anchor="t">
            <a:spAutoFit/>
          </a:bodyPr>
          <a:lstStyle/>
          <a:p>
            <a:pPr algn="ctr">
              <a:lnSpc>
                <a:spcPts val="4959"/>
              </a:lnSpc>
              <a:spcBef>
                <a:spcPct val="0"/>
              </a:spcBef>
            </a:pPr>
            <a:r>
              <a:rPr lang="en-US" sz="3199">
                <a:solidFill>
                  <a:srgbClr val="FFFFFF"/>
                </a:solidFill>
                <a:latin typeface="Roboto"/>
              </a:rPr>
              <a:t>And over 130 full-time professors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D7E858FA-9512-E1A2-BB79-F4E3C499A2FA}"/>
              </a:ext>
            </a:extLst>
          </p:cNvPr>
          <p:cNvSpPr/>
          <p:nvPr/>
        </p:nvSpPr>
        <p:spPr>
          <a:xfrm>
            <a:off x="5602943" y="5650985"/>
            <a:ext cx="1683984" cy="626306"/>
          </a:xfrm>
          <a:prstGeom prst="rect">
            <a:avLst/>
          </a:prstGeom>
          <a:solidFill>
            <a:sysClr val="window" lastClr="FFFFFF"/>
          </a:solidFill>
          <a:ln w="12700" cap="flat" cmpd="sng" algn="ctr">
            <a:noFill/>
            <a:prstDash val="solid"/>
            <a:miter lim="800000"/>
          </a:ln>
          <a:effectLst/>
        </p:spPr>
        <p:txBody>
          <a:bodyPr lIns="0" tIns="0" rIns="0" bIns="0" rtlCol="0" anchor="ctr"/>
          <a:lstStyle/>
          <a:p>
            <a:pPr defTabSz="1371600">
              <a:defRPr/>
            </a:pPr>
            <a:r>
              <a:rPr lang="en-US" sz="2700" b="1" kern="0">
                <a:solidFill>
                  <a:prstClr val="black"/>
                </a:solidFill>
                <a:latin typeface="Calibri" panose="020F0502020204030204"/>
              </a:rPr>
              <a:t>Deploy</a:t>
            </a:r>
          </a:p>
        </p:txBody>
      </p:sp>
      <p:sp>
        <p:nvSpPr>
          <p:cNvPr id="93" name="Rectangle 92">
            <a:extLst>
              <a:ext uri="{FF2B5EF4-FFF2-40B4-BE49-F238E27FC236}">
                <a16:creationId xmlns:a16="http://schemas.microsoft.com/office/drawing/2014/main" id="{64526529-3ABE-B26B-E1D1-CC52871A22CC}"/>
              </a:ext>
            </a:extLst>
          </p:cNvPr>
          <p:cNvSpPr/>
          <p:nvPr/>
        </p:nvSpPr>
        <p:spPr>
          <a:xfrm>
            <a:off x="9683891" y="4432988"/>
            <a:ext cx="2855286" cy="626306"/>
          </a:xfrm>
          <a:prstGeom prst="rect">
            <a:avLst/>
          </a:prstGeom>
          <a:solidFill>
            <a:sysClr val="window" lastClr="FFFFFF"/>
          </a:solidFill>
          <a:ln w="12700" cap="flat" cmpd="sng" algn="ctr">
            <a:noFill/>
            <a:prstDash val="solid"/>
            <a:miter lim="800000"/>
          </a:ln>
          <a:effectLst/>
        </p:spPr>
        <p:txBody>
          <a:bodyPr lIns="0" tIns="0" rIns="0" bIns="0" rtlCol="0" anchor="ctr"/>
          <a:lstStyle/>
          <a:p>
            <a:pPr defTabSz="1371600">
              <a:defRPr/>
            </a:pPr>
            <a:r>
              <a:rPr lang="en-US" sz="2700" b="1" kern="0">
                <a:solidFill>
                  <a:prstClr val="black"/>
                </a:solidFill>
                <a:latin typeface="Calibri" panose="020F0502020204030204"/>
              </a:rPr>
              <a:t>Annotate /</a:t>
            </a:r>
          </a:p>
          <a:p>
            <a:pPr defTabSz="1371600">
              <a:defRPr/>
            </a:pPr>
            <a:r>
              <a:rPr lang="en-US" sz="2700" b="1" kern="0">
                <a:solidFill>
                  <a:prstClr val="black"/>
                </a:solidFill>
                <a:latin typeface="Calibri" panose="020F0502020204030204"/>
              </a:rPr>
              <a:t>Synthesize</a:t>
            </a:r>
          </a:p>
        </p:txBody>
      </p:sp>
      <p:sp>
        <p:nvSpPr>
          <p:cNvPr id="94" name="Rectangle 93">
            <a:extLst>
              <a:ext uri="{FF2B5EF4-FFF2-40B4-BE49-F238E27FC236}">
                <a16:creationId xmlns:a16="http://schemas.microsoft.com/office/drawing/2014/main" id="{C9D59FE3-BC47-5FED-8A63-586B272AC2E1}"/>
              </a:ext>
            </a:extLst>
          </p:cNvPr>
          <p:cNvSpPr/>
          <p:nvPr/>
        </p:nvSpPr>
        <p:spPr>
          <a:xfrm>
            <a:off x="9377991" y="6651152"/>
            <a:ext cx="2666910" cy="626306"/>
          </a:xfrm>
          <a:prstGeom prst="rect">
            <a:avLst/>
          </a:prstGeom>
          <a:solidFill>
            <a:sysClr val="window" lastClr="FFFFFF"/>
          </a:solidFill>
          <a:ln w="12700" cap="flat" cmpd="sng" algn="ctr">
            <a:noFill/>
            <a:prstDash val="solid"/>
            <a:miter lim="800000"/>
          </a:ln>
          <a:effectLst/>
        </p:spPr>
        <p:txBody>
          <a:bodyPr lIns="0" tIns="0" rIns="0" bIns="0" rtlCol="0" anchor="ctr"/>
          <a:lstStyle/>
          <a:p>
            <a:pPr defTabSz="1371600">
              <a:defRPr/>
            </a:pPr>
            <a:r>
              <a:rPr lang="en-US" sz="2700" b="1" kern="0">
                <a:solidFill>
                  <a:prstClr val="black"/>
                </a:solidFill>
                <a:latin typeface="Calibri" panose="020F0502020204030204"/>
              </a:rPr>
              <a:t>Project design process into virtual world</a:t>
            </a:r>
          </a:p>
        </p:txBody>
      </p:sp>
      <p:sp>
        <p:nvSpPr>
          <p:cNvPr id="95" name="Rectangle 94">
            <a:extLst>
              <a:ext uri="{FF2B5EF4-FFF2-40B4-BE49-F238E27FC236}">
                <a16:creationId xmlns:a16="http://schemas.microsoft.com/office/drawing/2014/main" id="{F304B618-450A-5F30-161F-17F0FF659D71}"/>
              </a:ext>
            </a:extLst>
          </p:cNvPr>
          <p:cNvSpPr/>
          <p:nvPr/>
        </p:nvSpPr>
        <p:spPr>
          <a:xfrm>
            <a:off x="5066285" y="2611592"/>
            <a:ext cx="5637717" cy="626306"/>
          </a:xfrm>
          <a:prstGeom prst="rect">
            <a:avLst/>
          </a:prstGeom>
          <a:solidFill>
            <a:sysClr val="window" lastClr="FFFFFF"/>
          </a:solidFill>
          <a:ln w="12700" cap="flat" cmpd="sng" algn="ctr">
            <a:noFill/>
            <a:prstDash val="solid"/>
            <a:miter lim="800000"/>
          </a:ln>
          <a:effectLst/>
        </p:spPr>
        <p:txBody>
          <a:bodyPr lIns="0" tIns="0" rIns="0" bIns="0" rtlCol="0" anchor="ctr"/>
          <a:lstStyle/>
          <a:p>
            <a:pPr defTabSz="1371600">
              <a:defRPr/>
            </a:pPr>
            <a:r>
              <a:rPr lang="en-US" sz="2700" b="1" kern="0">
                <a:solidFill>
                  <a:prstClr val="black"/>
                </a:solidFill>
                <a:latin typeface="Calibri" panose="020F0502020204030204"/>
              </a:rPr>
              <a:t>Augment digital twin with real-world conditions (haze, dust, smoke);</a:t>
            </a:r>
          </a:p>
          <a:p>
            <a:pPr defTabSz="1371600">
              <a:defRPr/>
            </a:pPr>
            <a:r>
              <a:rPr lang="en-US" sz="2700" b="1" kern="0">
                <a:solidFill>
                  <a:prstClr val="black"/>
                </a:solidFill>
                <a:latin typeface="Calibri" panose="020F0502020204030204"/>
              </a:rPr>
              <a:t>and train AI model</a:t>
            </a:r>
          </a:p>
        </p:txBody>
      </p:sp>
      <p:sp>
        <p:nvSpPr>
          <p:cNvPr id="97" name="Rounded Rectangle 96">
            <a:extLst>
              <a:ext uri="{FF2B5EF4-FFF2-40B4-BE49-F238E27FC236}">
                <a16:creationId xmlns:a16="http://schemas.microsoft.com/office/drawing/2014/main" id="{9DF323D6-FA12-36A9-4508-A44F7AD9ADED}"/>
              </a:ext>
            </a:extLst>
          </p:cNvPr>
          <p:cNvSpPr/>
          <p:nvPr/>
        </p:nvSpPr>
        <p:spPr>
          <a:xfrm>
            <a:off x="4834721" y="7032677"/>
            <a:ext cx="3988640" cy="1296143"/>
          </a:xfrm>
          <a:prstGeom prst="round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algn="ctr" defTabSz="1371600">
              <a:defRPr/>
            </a:pPr>
            <a:r>
              <a:rPr lang="en-US" sz="2700" kern="0">
                <a:solidFill>
                  <a:sysClr val="windowText" lastClr="000000"/>
                </a:solidFill>
                <a:latin typeface="Calibri" panose="020F0502020204030204"/>
              </a:rPr>
              <a:t>Part-in-Process Detection (LIVE)</a:t>
            </a:r>
          </a:p>
        </p:txBody>
      </p:sp>
      <p:sp>
        <p:nvSpPr>
          <p:cNvPr id="99" name="Rounded Rectangle 98">
            <a:extLst>
              <a:ext uri="{FF2B5EF4-FFF2-40B4-BE49-F238E27FC236}">
                <a16:creationId xmlns:a16="http://schemas.microsoft.com/office/drawing/2014/main" id="{AC2056FA-15BC-8790-784A-3771CCFD6373}"/>
              </a:ext>
            </a:extLst>
          </p:cNvPr>
          <p:cNvSpPr/>
          <p:nvPr/>
        </p:nvSpPr>
        <p:spPr>
          <a:xfrm>
            <a:off x="9772954" y="5376761"/>
            <a:ext cx="3592724" cy="939473"/>
          </a:xfrm>
          <a:prstGeom prst="roundRect">
            <a:avLst/>
          </a:prstGeom>
          <a:solidFill>
            <a:srgbClr val="FFC000">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1371600">
              <a:defRPr/>
            </a:pPr>
            <a:r>
              <a:rPr lang="en-US" sz="2700" kern="0">
                <a:solidFill>
                  <a:sysClr val="windowText" lastClr="000000"/>
                </a:solidFill>
                <a:latin typeface="Calibri" panose="020F0502020204030204"/>
              </a:rPr>
              <a:t>Process Capture</a:t>
            </a:r>
          </a:p>
          <a:p>
            <a:pPr algn="ctr" defTabSz="1371600">
              <a:defRPr/>
            </a:pPr>
            <a:r>
              <a:rPr lang="en-US" sz="2700" kern="0">
                <a:solidFill>
                  <a:sysClr val="windowText" lastClr="000000"/>
                </a:solidFill>
                <a:latin typeface="Calibri" panose="020F0502020204030204"/>
              </a:rPr>
              <a:t>Location-Specific</a:t>
            </a:r>
          </a:p>
        </p:txBody>
      </p:sp>
      <p:pic>
        <p:nvPicPr>
          <p:cNvPr id="100" name="Picture 99">
            <a:extLst>
              <a:ext uri="{FF2B5EF4-FFF2-40B4-BE49-F238E27FC236}">
                <a16:creationId xmlns:a16="http://schemas.microsoft.com/office/drawing/2014/main" id="{A049684F-F6B3-0FBA-48D4-AA552B4CC4FA}"/>
              </a:ext>
            </a:extLst>
          </p:cNvPr>
          <p:cNvPicPr>
            <a:picLocks noChangeAspect="1"/>
          </p:cNvPicPr>
          <p:nvPr/>
        </p:nvPicPr>
        <p:blipFill>
          <a:blip r:embed="rId3"/>
          <a:stretch>
            <a:fillRect/>
          </a:stretch>
        </p:blipFill>
        <p:spPr>
          <a:xfrm>
            <a:off x="13710872" y="7312750"/>
            <a:ext cx="1662455" cy="1988345"/>
          </a:xfrm>
          <a:prstGeom prst="rect">
            <a:avLst/>
          </a:prstGeom>
        </p:spPr>
      </p:pic>
      <p:pic>
        <p:nvPicPr>
          <p:cNvPr id="101" name="Picture 100">
            <a:extLst>
              <a:ext uri="{FF2B5EF4-FFF2-40B4-BE49-F238E27FC236}">
                <a16:creationId xmlns:a16="http://schemas.microsoft.com/office/drawing/2014/main" id="{A6C9455D-8D0E-6397-C108-E2BD7E711B9A}"/>
              </a:ext>
            </a:extLst>
          </p:cNvPr>
          <p:cNvPicPr>
            <a:picLocks noChangeAspect="1"/>
          </p:cNvPicPr>
          <p:nvPr/>
        </p:nvPicPr>
        <p:blipFill>
          <a:blip r:embed="rId4"/>
          <a:stretch>
            <a:fillRect/>
          </a:stretch>
        </p:blipFill>
        <p:spPr>
          <a:xfrm>
            <a:off x="13426641" y="4946210"/>
            <a:ext cx="2323362" cy="1717619"/>
          </a:xfrm>
          <a:prstGeom prst="rect">
            <a:avLst/>
          </a:prstGeom>
        </p:spPr>
      </p:pic>
      <p:pic>
        <p:nvPicPr>
          <p:cNvPr id="103" name="Picture 102">
            <a:extLst>
              <a:ext uri="{FF2B5EF4-FFF2-40B4-BE49-F238E27FC236}">
                <a16:creationId xmlns:a16="http://schemas.microsoft.com/office/drawing/2014/main" id="{014D6FE7-B8BB-108B-2EA5-A941DB9B54E9}"/>
              </a:ext>
            </a:extLst>
          </p:cNvPr>
          <p:cNvPicPr>
            <a:picLocks noChangeAspect="1"/>
          </p:cNvPicPr>
          <p:nvPr/>
        </p:nvPicPr>
        <p:blipFill rotWithShape="1">
          <a:blip r:embed="rId5"/>
          <a:srcRect t="2391" b="1677"/>
          <a:stretch/>
        </p:blipFill>
        <p:spPr>
          <a:xfrm>
            <a:off x="13776728" y="1210523"/>
            <a:ext cx="1495094" cy="1717619"/>
          </a:xfrm>
          <a:prstGeom prst="rect">
            <a:avLst/>
          </a:prstGeom>
        </p:spPr>
      </p:pic>
      <p:pic>
        <p:nvPicPr>
          <p:cNvPr id="104" name="Picture 103">
            <a:extLst>
              <a:ext uri="{FF2B5EF4-FFF2-40B4-BE49-F238E27FC236}">
                <a16:creationId xmlns:a16="http://schemas.microsoft.com/office/drawing/2014/main" id="{E41C22FB-257D-07F0-FF59-CE80FEFBEC74}"/>
              </a:ext>
            </a:extLst>
          </p:cNvPr>
          <p:cNvPicPr>
            <a:picLocks noChangeAspect="1"/>
          </p:cNvPicPr>
          <p:nvPr/>
        </p:nvPicPr>
        <p:blipFill>
          <a:blip r:embed="rId6"/>
          <a:stretch>
            <a:fillRect/>
          </a:stretch>
        </p:blipFill>
        <p:spPr>
          <a:xfrm>
            <a:off x="13782958" y="2924744"/>
            <a:ext cx="1495094" cy="1717619"/>
          </a:xfrm>
          <a:prstGeom prst="rect">
            <a:avLst/>
          </a:prstGeom>
        </p:spPr>
      </p:pic>
      <p:sp>
        <p:nvSpPr>
          <p:cNvPr id="105" name="Rounded Rectangle 104">
            <a:extLst>
              <a:ext uri="{FF2B5EF4-FFF2-40B4-BE49-F238E27FC236}">
                <a16:creationId xmlns:a16="http://schemas.microsoft.com/office/drawing/2014/main" id="{D4BBE8AA-66FA-641B-4747-DA21DADE758B}"/>
              </a:ext>
            </a:extLst>
          </p:cNvPr>
          <p:cNvSpPr/>
          <p:nvPr/>
        </p:nvSpPr>
        <p:spPr>
          <a:xfrm>
            <a:off x="4834723" y="4012230"/>
            <a:ext cx="3988640" cy="1132530"/>
          </a:xfrm>
          <a:prstGeom prst="roundRect">
            <a:avLst/>
          </a:prstGeom>
          <a:noFill/>
          <a:ln w="12700" cap="flat" cmpd="sng" algn="ctr">
            <a:solidFill>
              <a:srgbClr val="4472C4">
                <a:shade val="50000"/>
              </a:srgbClr>
            </a:solidFill>
            <a:prstDash val="solid"/>
            <a:miter lim="800000"/>
          </a:ln>
          <a:effectLst/>
        </p:spPr>
        <p:txBody>
          <a:bodyPr rtlCol="0" anchor="ctr"/>
          <a:lstStyle/>
          <a:p>
            <a:pPr algn="ctr" defTabSz="1371600">
              <a:defRPr/>
            </a:pPr>
            <a:r>
              <a:rPr lang="en-US" sz="2700" kern="0">
                <a:solidFill>
                  <a:sysClr val="windowText" lastClr="000000"/>
                </a:solidFill>
                <a:latin typeface="Calibri" panose="020F0502020204030204"/>
              </a:rPr>
              <a:t>Fine-tuning on</a:t>
            </a:r>
          </a:p>
          <a:p>
            <a:pPr algn="ctr" defTabSz="1371600">
              <a:defRPr/>
            </a:pPr>
            <a:r>
              <a:rPr lang="en-US" sz="2700" kern="0">
                <a:solidFill>
                  <a:sysClr val="windowText" lastClr="000000"/>
                </a:solidFill>
                <a:latin typeface="Calibri" panose="020F0502020204030204"/>
              </a:rPr>
              <a:t>Real-World Data</a:t>
            </a:r>
          </a:p>
        </p:txBody>
      </p:sp>
      <p:pic>
        <p:nvPicPr>
          <p:cNvPr id="106" name="Picture 105">
            <a:extLst>
              <a:ext uri="{FF2B5EF4-FFF2-40B4-BE49-F238E27FC236}">
                <a16:creationId xmlns:a16="http://schemas.microsoft.com/office/drawing/2014/main" id="{E9628B84-13E8-126B-24F8-5926759E5FE2}"/>
              </a:ext>
            </a:extLst>
          </p:cNvPr>
          <p:cNvPicPr>
            <a:picLocks noChangeAspect="1"/>
          </p:cNvPicPr>
          <p:nvPr/>
        </p:nvPicPr>
        <p:blipFill>
          <a:blip r:embed="rId7"/>
          <a:stretch>
            <a:fillRect/>
          </a:stretch>
        </p:blipFill>
        <p:spPr>
          <a:xfrm>
            <a:off x="2712693" y="3972027"/>
            <a:ext cx="2017461" cy="3367569"/>
          </a:xfrm>
          <a:prstGeom prst="rect">
            <a:avLst/>
          </a:prstGeom>
        </p:spPr>
      </p:pic>
      <p:sp>
        <p:nvSpPr>
          <p:cNvPr id="107" name="Rectangle 106">
            <a:extLst>
              <a:ext uri="{FF2B5EF4-FFF2-40B4-BE49-F238E27FC236}">
                <a16:creationId xmlns:a16="http://schemas.microsoft.com/office/drawing/2014/main" id="{AB688F83-CCAA-1EF7-830E-83545960820F}"/>
              </a:ext>
            </a:extLst>
          </p:cNvPr>
          <p:cNvSpPr/>
          <p:nvPr/>
        </p:nvSpPr>
        <p:spPr>
          <a:xfrm>
            <a:off x="3082742" y="4039482"/>
            <a:ext cx="1474269" cy="3236976"/>
          </a:xfrm>
          <a:prstGeom prst="rect">
            <a:avLst/>
          </a:prstGeom>
          <a:noFill/>
          <a:ln w="63500" cap="flat" cmpd="sng" algn="ctr">
            <a:solidFill>
              <a:srgbClr val="73FB79"/>
            </a:solidFill>
            <a:prstDash val="solid"/>
            <a:miter lim="800000"/>
          </a:ln>
          <a:effectLst/>
        </p:spPr>
        <p:txBody>
          <a:bodyPr rtlCol="0" anchor="ctr"/>
          <a:lstStyle/>
          <a:p>
            <a:pPr algn="ctr" defTabSz="1371600">
              <a:defRPr/>
            </a:pPr>
            <a:endParaRPr lang="en-US" sz="2700" kern="0">
              <a:solidFill>
                <a:prstClr val="white"/>
              </a:solidFill>
              <a:latin typeface="Calibri" panose="020F0502020204030204"/>
            </a:endParaRPr>
          </a:p>
        </p:txBody>
      </p:sp>
      <p:cxnSp>
        <p:nvCxnSpPr>
          <p:cNvPr id="108" name="Straight Arrow Connector 107">
            <a:extLst>
              <a:ext uri="{FF2B5EF4-FFF2-40B4-BE49-F238E27FC236}">
                <a16:creationId xmlns:a16="http://schemas.microsoft.com/office/drawing/2014/main" id="{F745EEEC-1A58-9C2B-5B97-577776CA76F2}"/>
              </a:ext>
            </a:extLst>
          </p:cNvPr>
          <p:cNvCxnSpPr>
            <a:cxnSpLocks/>
            <a:stCxn id="97" idx="3"/>
            <a:endCxn id="98" idx="1"/>
          </p:cNvCxnSpPr>
          <p:nvPr/>
        </p:nvCxnSpPr>
        <p:spPr>
          <a:xfrm>
            <a:off x="8823361" y="7680749"/>
            <a:ext cx="700211" cy="660815"/>
          </a:xfrm>
          <a:prstGeom prst="straightConnector1">
            <a:avLst/>
          </a:prstGeom>
          <a:noFill/>
          <a:ln w="63500" cap="flat" cmpd="sng" algn="ctr">
            <a:solidFill>
              <a:sysClr val="windowText" lastClr="000000"/>
            </a:solidFill>
            <a:prstDash val="solid"/>
            <a:miter lim="800000"/>
            <a:headEnd type="triangle"/>
            <a:tailEnd type="triangle"/>
          </a:ln>
          <a:effectLst/>
        </p:spPr>
      </p:cxnSp>
      <p:cxnSp>
        <p:nvCxnSpPr>
          <p:cNvPr id="109" name="Straight Arrow Connector 108">
            <a:extLst>
              <a:ext uri="{FF2B5EF4-FFF2-40B4-BE49-F238E27FC236}">
                <a16:creationId xmlns:a16="http://schemas.microsoft.com/office/drawing/2014/main" id="{96740C46-AFA2-DEDC-51FA-C060BD269F9A}"/>
              </a:ext>
            </a:extLst>
          </p:cNvPr>
          <p:cNvCxnSpPr>
            <a:cxnSpLocks/>
            <a:stCxn id="99" idx="2"/>
            <a:endCxn id="98" idx="0"/>
          </p:cNvCxnSpPr>
          <p:nvPr/>
        </p:nvCxnSpPr>
        <p:spPr>
          <a:xfrm>
            <a:off x="11569316" y="6316233"/>
            <a:ext cx="23967" cy="1396860"/>
          </a:xfrm>
          <a:prstGeom prst="straightConnector1">
            <a:avLst/>
          </a:prstGeom>
          <a:noFill/>
          <a:ln w="63500" cap="flat" cmpd="sng" algn="ctr">
            <a:solidFill>
              <a:sysClr val="windowText" lastClr="000000"/>
            </a:solidFill>
            <a:prstDash val="solid"/>
            <a:miter lim="800000"/>
            <a:headEnd type="triangle"/>
            <a:tailEnd type="triangle"/>
          </a:ln>
          <a:effectLst/>
        </p:spPr>
      </p:cxnSp>
      <p:cxnSp>
        <p:nvCxnSpPr>
          <p:cNvPr id="110" name="Straight Arrow Connector 109">
            <a:extLst>
              <a:ext uri="{FF2B5EF4-FFF2-40B4-BE49-F238E27FC236}">
                <a16:creationId xmlns:a16="http://schemas.microsoft.com/office/drawing/2014/main" id="{CA1A1028-A42A-0AF3-8BB2-3574D97567D3}"/>
              </a:ext>
            </a:extLst>
          </p:cNvPr>
          <p:cNvCxnSpPr>
            <a:cxnSpLocks/>
            <a:stCxn id="99" idx="0"/>
            <a:endCxn id="102" idx="2"/>
          </p:cNvCxnSpPr>
          <p:nvPr/>
        </p:nvCxnSpPr>
        <p:spPr>
          <a:xfrm flipV="1">
            <a:off x="11569316" y="4074559"/>
            <a:ext cx="5" cy="1302203"/>
          </a:xfrm>
          <a:prstGeom prst="straightConnector1">
            <a:avLst/>
          </a:prstGeom>
          <a:noFill/>
          <a:ln w="63500" cap="flat" cmpd="sng" algn="ctr">
            <a:solidFill>
              <a:sysClr val="windowText" lastClr="000000"/>
            </a:solidFill>
            <a:prstDash val="solid"/>
            <a:miter lim="800000"/>
            <a:tailEnd type="triangle"/>
          </a:ln>
          <a:effectLst/>
        </p:spPr>
      </p:cxnSp>
      <p:cxnSp>
        <p:nvCxnSpPr>
          <p:cNvPr id="111" name="Straight Arrow Connector 110">
            <a:extLst>
              <a:ext uri="{FF2B5EF4-FFF2-40B4-BE49-F238E27FC236}">
                <a16:creationId xmlns:a16="http://schemas.microsoft.com/office/drawing/2014/main" id="{261CA567-6419-6516-9F7E-414D39DFEA11}"/>
              </a:ext>
            </a:extLst>
          </p:cNvPr>
          <p:cNvCxnSpPr>
            <a:cxnSpLocks/>
            <a:stCxn id="102" idx="1"/>
            <a:endCxn id="105" idx="3"/>
          </p:cNvCxnSpPr>
          <p:nvPr/>
        </p:nvCxnSpPr>
        <p:spPr>
          <a:xfrm flipH="1">
            <a:off x="8823362" y="3449177"/>
            <a:ext cx="949596" cy="1129319"/>
          </a:xfrm>
          <a:prstGeom prst="straightConnector1">
            <a:avLst/>
          </a:prstGeom>
          <a:noFill/>
          <a:ln w="63500" cap="flat" cmpd="sng" algn="ctr">
            <a:solidFill>
              <a:sysClr val="windowText" lastClr="000000"/>
            </a:solidFill>
            <a:prstDash val="solid"/>
            <a:miter lim="800000"/>
            <a:tailEnd type="triangle"/>
          </a:ln>
          <a:effectLst/>
        </p:spPr>
      </p:cxnSp>
      <p:cxnSp>
        <p:nvCxnSpPr>
          <p:cNvPr id="112" name="Straight Arrow Connector 111">
            <a:extLst>
              <a:ext uri="{FF2B5EF4-FFF2-40B4-BE49-F238E27FC236}">
                <a16:creationId xmlns:a16="http://schemas.microsoft.com/office/drawing/2014/main" id="{E634C950-E872-34F8-3076-463F441744C4}"/>
              </a:ext>
            </a:extLst>
          </p:cNvPr>
          <p:cNvCxnSpPr>
            <a:cxnSpLocks/>
            <a:stCxn id="105" idx="2"/>
            <a:endCxn id="97" idx="0"/>
          </p:cNvCxnSpPr>
          <p:nvPr/>
        </p:nvCxnSpPr>
        <p:spPr>
          <a:xfrm flipH="1">
            <a:off x="6829042" y="5144761"/>
            <a:ext cx="2" cy="1887917"/>
          </a:xfrm>
          <a:prstGeom prst="straightConnector1">
            <a:avLst/>
          </a:prstGeom>
          <a:noFill/>
          <a:ln w="63500" cap="flat" cmpd="sng" algn="ctr">
            <a:solidFill>
              <a:sysClr val="windowText" lastClr="000000"/>
            </a:solidFill>
            <a:prstDash val="solid"/>
            <a:miter lim="800000"/>
            <a:tailEnd type="triangle"/>
          </a:ln>
          <a:effectLst/>
        </p:spPr>
      </p:cxnSp>
      <p:sp>
        <p:nvSpPr>
          <p:cNvPr id="113" name="Rectangle 112">
            <a:extLst>
              <a:ext uri="{FF2B5EF4-FFF2-40B4-BE49-F238E27FC236}">
                <a16:creationId xmlns:a16="http://schemas.microsoft.com/office/drawing/2014/main" id="{7FE7D2AC-411A-590D-5831-6B90C7C1CDBF}"/>
              </a:ext>
            </a:extLst>
          </p:cNvPr>
          <p:cNvSpPr/>
          <p:nvPr/>
        </p:nvSpPr>
        <p:spPr>
          <a:xfrm>
            <a:off x="6614285" y="8607440"/>
            <a:ext cx="3522858" cy="626306"/>
          </a:xfrm>
          <a:prstGeom prst="rect">
            <a:avLst/>
          </a:prstGeom>
          <a:solidFill>
            <a:sysClr val="window" lastClr="FFFFFF"/>
          </a:solidFill>
          <a:ln w="12700" cap="flat" cmpd="sng" algn="ctr">
            <a:noFill/>
            <a:prstDash val="solid"/>
            <a:miter lim="800000"/>
          </a:ln>
          <a:effectLst/>
        </p:spPr>
        <p:txBody>
          <a:bodyPr lIns="0" tIns="0" rIns="0" bIns="0" rtlCol="0" anchor="ctr"/>
          <a:lstStyle/>
          <a:p>
            <a:pPr defTabSz="1371600">
              <a:defRPr/>
            </a:pPr>
            <a:r>
              <a:rPr lang="en-US" sz="2700" b="1" kern="0">
                <a:solidFill>
                  <a:prstClr val="black"/>
                </a:solidFill>
                <a:latin typeface="Calibri" panose="020F0502020204030204"/>
              </a:rPr>
              <a:t>React to real-world </a:t>
            </a:r>
          </a:p>
          <a:p>
            <a:pPr defTabSz="1371600">
              <a:defRPr/>
            </a:pPr>
            <a:r>
              <a:rPr lang="en-US" sz="2700" b="1" kern="0">
                <a:solidFill>
                  <a:prstClr val="black"/>
                </a:solidFill>
                <a:latin typeface="Calibri" panose="020F0502020204030204"/>
              </a:rPr>
              <a:t>performance in design</a:t>
            </a:r>
          </a:p>
        </p:txBody>
      </p:sp>
      <p:sp>
        <p:nvSpPr>
          <p:cNvPr id="114" name="Title 1">
            <a:extLst>
              <a:ext uri="{FF2B5EF4-FFF2-40B4-BE49-F238E27FC236}">
                <a16:creationId xmlns:a16="http://schemas.microsoft.com/office/drawing/2014/main" id="{B24CF4D3-A0B2-D3FD-336B-04BD3696735D}"/>
              </a:ext>
            </a:extLst>
          </p:cNvPr>
          <p:cNvSpPr>
            <a:spLocks noGrp="1"/>
          </p:cNvSpPr>
          <p:nvPr>
            <p:ph type="title"/>
          </p:nvPr>
        </p:nvSpPr>
        <p:spPr>
          <a:xfrm>
            <a:off x="2775021" y="792555"/>
            <a:ext cx="12496800" cy="1296144"/>
          </a:xfrm>
        </p:spPr>
        <p:txBody>
          <a:bodyPr>
            <a:normAutofit fontScale="90000"/>
          </a:bodyPr>
          <a:lstStyle/>
          <a:p>
            <a:r>
              <a:rPr lang="en-US"/>
              <a:t>Feedback Loop of Industrial Digital Twins</a:t>
            </a:r>
            <a:br>
              <a:rPr lang="en-US"/>
            </a:br>
            <a:r>
              <a:rPr lang="en-US"/>
              <a:t>and Synthetic Data Generation</a:t>
            </a:r>
          </a:p>
        </p:txBody>
      </p:sp>
      <p:sp>
        <p:nvSpPr>
          <p:cNvPr id="102" name="Rounded Rectangle 101">
            <a:extLst>
              <a:ext uri="{FF2B5EF4-FFF2-40B4-BE49-F238E27FC236}">
                <a16:creationId xmlns:a16="http://schemas.microsoft.com/office/drawing/2014/main" id="{F54A84F1-3643-E1F2-7337-AAD7E4B397FA}"/>
              </a:ext>
            </a:extLst>
          </p:cNvPr>
          <p:cNvSpPr/>
          <p:nvPr/>
        </p:nvSpPr>
        <p:spPr>
          <a:xfrm>
            <a:off x="9772958" y="2823795"/>
            <a:ext cx="3592724" cy="1250763"/>
          </a:xfrm>
          <a:prstGeom prst="roundRect">
            <a:avLst/>
          </a:prstGeom>
          <a:noFill/>
          <a:ln w="12700" cap="flat" cmpd="sng" algn="ctr">
            <a:solidFill>
              <a:srgbClr val="4472C4">
                <a:shade val="50000"/>
              </a:srgbClr>
            </a:solidFill>
            <a:prstDash val="solid"/>
            <a:miter lim="800000"/>
          </a:ln>
          <a:effectLst/>
        </p:spPr>
        <p:txBody>
          <a:bodyPr rtlCol="0" anchor="ctr"/>
          <a:lstStyle/>
          <a:p>
            <a:pPr algn="ctr" defTabSz="1371600">
              <a:defRPr/>
            </a:pPr>
            <a:r>
              <a:rPr lang="en-US" sz="2700" kern="0">
                <a:solidFill>
                  <a:sysClr val="windowText" lastClr="000000"/>
                </a:solidFill>
                <a:latin typeface="Calibri" panose="020F0502020204030204"/>
              </a:rPr>
              <a:t>Synthetic Data Generation</a:t>
            </a:r>
          </a:p>
        </p:txBody>
      </p:sp>
      <p:sp>
        <p:nvSpPr>
          <p:cNvPr id="98" name="Rounded Rectangle 97">
            <a:extLst>
              <a:ext uri="{FF2B5EF4-FFF2-40B4-BE49-F238E27FC236}">
                <a16:creationId xmlns:a16="http://schemas.microsoft.com/office/drawing/2014/main" id="{C82BF1D0-F78D-8356-BF3B-58C1431A3B14}"/>
              </a:ext>
            </a:extLst>
          </p:cNvPr>
          <p:cNvSpPr/>
          <p:nvPr/>
        </p:nvSpPr>
        <p:spPr>
          <a:xfrm>
            <a:off x="9523571" y="7713093"/>
            <a:ext cx="4139424" cy="1256940"/>
          </a:xfrm>
          <a:prstGeom prst="roundRect">
            <a:avLst/>
          </a:prstGeom>
          <a:solidFill>
            <a:srgbClr val="ED7D31">
              <a:lumMod val="60000"/>
              <a:lumOff val="40000"/>
            </a:srgbClr>
          </a:solidFill>
          <a:ln w="12700" cap="flat" cmpd="sng" algn="ctr">
            <a:solidFill>
              <a:srgbClr val="4472C4">
                <a:shade val="50000"/>
              </a:srgbClr>
            </a:solidFill>
            <a:prstDash val="solid"/>
            <a:miter lim="800000"/>
          </a:ln>
          <a:effectLst/>
        </p:spPr>
        <p:txBody>
          <a:bodyPr rtlCol="0" anchor="ctr"/>
          <a:lstStyle/>
          <a:p>
            <a:pPr algn="ctr" defTabSz="1371600">
              <a:defRPr/>
            </a:pPr>
            <a:r>
              <a:rPr lang="en-US" sz="2700" kern="0">
                <a:solidFill>
                  <a:sysClr val="windowText" lastClr="000000"/>
                </a:solidFill>
                <a:latin typeface="Calibri" panose="020F0502020204030204"/>
              </a:rPr>
              <a:t>Engineering Design </a:t>
            </a:r>
          </a:p>
          <a:p>
            <a:pPr algn="ctr" defTabSz="1371600">
              <a:defRPr/>
            </a:pPr>
            <a:r>
              <a:rPr lang="en-US" sz="2700" kern="0">
                <a:solidFill>
                  <a:sysClr val="windowText" lastClr="000000"/>
                </a:solidFill>
                <a:latin typeface="Calibri" panose="020F0502020204030204"/>
              </a:rPr>
              <a:t>Manual Solutions</a:t>
            </a:r>
          </a:p>
          <a:p>
            <a:pPr algn="ctr" defTabSz="1371600">
              <a:defRPr/>
            </a:pPr>
            <a:r>
              <a:rPr lang="en-US" sz="2700" kern="0">
                <a:solidFill>
                  <a:sysClr val="windowText" lastClr="000000"/>
                </a:solidFill>
                <a:latin typeface="Calibri" panose="020F0502020204030204"/>
              </a:rPr>
              <a:t>(STL, CAD, OBJ)</a:t>
            </a:r>
          </a:p>
        </p:txBody>
      </p:sp>
    </p:spTree>
    <p:extLst>
      <p:ext uri="{BB962C8B-B14F-4D97-AF65-F5344CB8AC3E}">
        <p14:creationId xmlns:p14="http://schemas.microsoft.com/office/powerpoint/2010/main" val="3329765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A9E38-B3DB-AC42-9F4F-A64874D80280}"/>
              </a:ext>
            </a:extLst>
          </p:cNvPr>
          <p:cNvSpPr>
            <a:spLocks noGrp="1"/>
          </p:cNvSpPr>
          <p:nvPr>
            <p:ph type="title"/>
          </p:nvPr>
        </p:nvSpPr>
        <p:spPr>
          <a:xfrm>
            <a:off x="2286001" y="535875"/>
            <a:ext cx="13716002" cy="1371600"/>
          </a:xfrm>
        </p:spPr>
        <p:txBody>
          <a:bodyPr/>
          <a:lstStyle/>
          <a:p>
            <a:r>
              <a:rPr lang="en-US"/>
              <a:t>Supporting Architecture for Real-World Deployment</a:t>
            </a:r>
          </a:p>
        </p:txBody>
      </p:sp>
      <p:pic>
        <p:nvPicPr>
          <p:cNvPr id="8" name="Picture 7">
            <a:extLst>
              <a:ext uri="{FF2B5EF4-FFF2-40B4-BE49-F238E27FC236}">
                <a16:creationId xmlns:a16="http://schemas.microsoft.com/office/drawing/2014/main" id="{47C159C4-6614-1D4B-174C-57976998D9B8}"/>
              </a:ext>
            </a:extLst>
          </p:cNvPr>
          <p:cNvPicPr>
            <a:picLocks noChangeAspect="1"/>
          </p:cNvPicPr>
          <p:nvPr/>
        </p:nvPicPr>
        <p:blipFill>
          <a:blip r:embed="rId3"/>
          <a:stretch>
            <a:fillRect/>
          </a:stretch>
        </p:blipFill>
        <p:spPr>
          <a:xfrm>
            <a:off x="3564082" y="1687937"/>
            <a:ext cx="11159837" cy="8158598"/>
          </a:xfrm>
          <a:prstGeom prst="rect">
            <a:avLst/>
          </a:prstGeom>
        </p:spPr>
      </p:pic>
    </p:spTree>
    <p:extLst>
      <p:ext uri="{BB962C8B-B14F-4D97-AF65-F5344CB8AC3E}">
        <p14:creationId xmlns:p14="http://schemas.microsoft.com/office/powerpoint/2010/main" val="4230863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7C87-1057-4A57-BFCF-04ACA9414F16}"/>
              </a:ext>
            </a:extLst>
          </p:cNvPr>
          <p:cNvSpPr>
            <a:spLocks noGrp="1"/>
          </p:cNvSpPr>
          <p:nvPr>
            <p:ph type="title"/>
          </p:nvPr>
        </p:nvSpPr>
        <p:spPr>
          <a:xfrm>
            <a:off x="3313026" y="433404"/>
            <a:ext cx="11661948" cy="1296144"/>
          </a:xfrm>
        </p:spPr>
        <p:txBody>
          <a:bodyPr/>
          <a:lstStyle/>
          <a:p>
            <a:pPr algn="ctr"/>
            <a:r>
              <a:rPr lang="en-US">
                <a:ea typeface="ＭＳ Ｐゴシック"/>
              </a:rPr>
              <a:t>A Metaverse of Digital (Evil) Twins</a:t>
            </a:r>
            <a:endParaRPr lang="en-US"/>
          </a:p>
        </p:txBody>
      </p:sp>
      <p:pic>
        <p:nvPicPr>
          <p:cNvPr id="4" name="Picture 3">
            <a:extLst>
              <a:ext uri="{FF2B5EF4-FFF2-40B4-BE49-F238E27FC236}">
                <a16:creationId xmlns:a16="http://schemas.microsoft.com/office/drawing/2014/main" id="{AE9B99A2-CBC9-903F-66F8-C4884890DCA9}"/>
              </a:ext>
            </a:extLst>
          </p:cNvPr>
          <p:cNvPicPr>
            <a:picLocks noChangeAspect="1"/>
          </p:cNvPicPr>
          <p:nvPr/>
        </p:nvPicPr>
        <p:blipFill rotWithShape="1">
          <a:blip r:embed="rId3"/>
          <a:srcRect l="5451" t="18191" r="7765" b="3674"/>
          <a:stretch/>
        </p:blipFill>
        <p:spPr>
          <a:xfrm>
            <a:off x="4049486" y="2703119"/>
            <a:ext cx="10569228" cy="7353233"/>
          </a:xfrm>
          <a:prstGeom prst="rect">
            <a:avLst/>
          </a:prstGeom>
        </p:spPr>
      </p:pic>
      <p:pic>
        <p:nvPicPr>
          <p:cNvPr id="5" name="Picture 2">
            <a:extLst>
              <a:ext uri="{FF2B5EF4-FFF2-40B4-BE49-F238E27FC236}">
                <a16:creationId xmlns:a16="http://schemas.microsoft.com/office/drawing/2014/main" id="{496A586E-D5CD-0348-1FE9-B7FE25285F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10" t="41626" r="24304"/>
          <a:stretch/>
        </p:blipFill>
        <p:spPr bwMode="auto">
          <a:xfrm>
            <a:off x="4297246" y="2887931"/>
            <a:ext cx="1490474" cy="1428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36CF34F-E8AC-7B32-DC7D-821E46A65128}"/>
              </a:ext>
            </a:extLst>
          </p:cNvPr>
          <p:cNvPicPr>
            <a:picLocks noChangeAspect="1"/>
          </p:cNvPicPr>
          <p:nvPr/>
        </p:nvPicPr>
        <p:blipFill>
          <a:blip r:embed="rId5"/>
          <a:stretch>
            <a:fillRect/>
          </a:stretch>
        </p:blipFill>
        <p:spPr>
          <a:xfrm>
            <a:off x="8431637" y="1610084"/>
            <a:ext cx="1424727" cy="1428348"/>
          </a:xfrm>
          <a:prstGeom prst="rect">
            <a:avLst/>
          </a:prstGeom>
        </p:spPr>
      </p:pic>
      <p:pic>
        <p:nvPicPr>
          <p:cNvPr id="7" name="Picture 2">
            <a:extLst>
              <a:ext uri="{FF2B5EF4-FFF2-40B4-BE49-F238E27FC236}">
                <a16:creationId xmlns:a16="http://schemas.microsoft.com/office/drawing/2014/main" id="{54EE5AE7-5AC8-8F40-5EAA-9F105723E6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469" t="2589" r="36118" b="13295"/>
          <a:stretch/>
        </p:blipFill>
        <p:spPr bwMode="auto">
          <a:xfrm>
            <a:off x="6570098" y="1945395"/>
            <a:ext cx="1054427" cy="16277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DF3ADA-697F-134F-753D-29D98028912E}"/>
              </a:ext>
            </a:extLst>
          </p:cNvPr>
          <p:cNvPicPr>
            <a:picLocks noChangeAspect="1"/>
          </p:cNvPicPr>
          <p:nvPr/>
        </p:nvPicPr>
        <p:blipFill>
          <a:blip r:embed="rId7"/>
          <a:stretch>
            <a:fillRect/>
          </a:stretch>
        </p:blipFill>
        <p:spPr>
          <a:xfrm>
            <a:off x="10852892" y="2137559"/>
            <a:ext cx="1500467" cy="1298021"/>
          </a:xfrm>
          <a:prstGeom prst="rect">
            <a:avLst/>
          </a:prstGeom>
        </p:spPr>
      </p:pic>
      <p:pic>
        <p:nvPicPr>
          <p:cNvPr id="1026" name="Picture 2" descr="How Bounding Box Object Detection is Taking Over">
            <a:extLst>
              <a:ext uri="{FF2B5EF4-FFF2-40B4-BE49-F238E27FC236}">
                <a16:creationId xmlns:a16="http://schemas.microsoft.com/office/drawing/2014/main" id="{470C6B4F-45D8-E994-0D5E-C31B531EAC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6234" t="50016" r="20000" b="6793"/>
          <a:stretch/>
        </p:blipFill>
        <p:spPr bwMode="auto">
          <a:xfrm>
            <a:off x="12796572" y="2852306"/>
            <a:ext cx="1703574" cy="122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752632"/>
      </p:ext>
    </p:extLst>
  </p:cSld>
  <p:clrMapOvr>
    <a:masterClrMapping/>
  </p:clrMapOvr>
  <mc:AlternateContent xmlns:mc="http://schemas.openxmlformats.org/markup-compatibility/2006" xmlns:p14="http://schemas.microsoft.com/office/powerpoint/2010/main">
    <mc:Choice Requires="p14">
      <p:transition spd="slow" p14:dur="2000" advTm="40851"/>
    </mc:Choice>
    <mc:Fallback xmlns="">
      <p:transition spd="slow" advTm="40851"/>
    </mc:Fallback>
  </mc:AlternateContent>
  <p:extLst>
    <p:ext uri="{E180D4A7-C9FB-4DFB-919C-405C955672EB}">
      <p14:showEvtLst xmlns:p14="http://schemas.microsoft.com/office/powerpoint/2010/main">
        <p14:playEvt time="9" objId="4"/>
        <p14:stopEvt time="40851" objId="4"/>
      </p14:showEvt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43</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8" name="TextBox 7">
            <a:extLst>
              <a:ext uri="{FF2B5EF4-FFF2-40B4-BE49-F238E27FC236}">
                <a16:creationId xmlns:a16="http://schemas.microsoft.com/office/drawing/2014/main" id="{2A899B6D-4062-3642-A091-29B7E5CC3459}"/>
              </a:ext>
            </a:extLst>
          </p:cNvPr>
          <p:cNvSpPr txBox="1"/>
          <p:nvPr/>
        </p:nvSpPr>
        <p:spPr>
          <a:xfrm>
            <a:off x="1206368" y="4487496"/>
            <a:ext cx="15049634" cy="1338828"/>
          </a:xfrm>
          <a:prstGeom prst="rect">
            <a:avLst/>
          </a:prstGeom>
          <a:noFill/>
        </p:spPr>
        <p:txBody>
          <a:bodyPr wrap="square" rtlCol="0">
            <a:spAutoFit/>
          </a:bodyPr>
          <a:lstStyle/>
          <a:p>
            <a:pPr lvl="0"/>
            <a:r>
              <a:rPr lang="en-CA" sz="2700">
                <a:solidFill>
                  <a:prstClr val="black"/>
                </a:solidFill>
                <a:latin typeface="Century Gothic" panose="020B0502020202020204"/>
              </a:rPr>
              <a:t>Badawi, E., Jourdan, G.-V., </a:t>
            </a:r>
            <a:r>
              <a:rPr lang="en-CA" sz="2700" err="1">
                <a:solidFill>
                  <a:prstClr val="black"/>
                </a:solidFill>
                <a:latin typeface="Century Gothic" panose="020B0502020202020204"/>
              </a:rPr>
              <a:t>Bochmann</a:t>
            </a:r>
            <a:r>
              <a:rPr lang="en-CA" sz="2700">
                <a:solidFill>
                  <a:prstClr val="black"/>
                </a:solidFill>
                <a:latin typeface="Century Gothic" panose="020B0502020202020204"/>
              </a:rPr>
              <a:t>, G. v. and </a:t>
            </a:r>
            <a:r>
              <a:rPr lang="en-CA" sz="2700" err="1">
                <a:solidFill>
                  <a:prstClr val="black"/>
                </a:solidFill>
                <a:latin typeface="Century Gothic" panose="020B0502020202020204"/>
              </a:rPr>
              <a:t>Onut</a:t>
            </a:r>
            <a:r>
              <a:rPr lang="en-CA" sz="2700">
                <a:solidFill>
                  <a:prstClr val="black"/>
                </a:solidFill>
                <a:latin typeface="Century Gothic" panose="020B0502020202020204"/>
              </a:rPr>
              <a:t>, I.V. </a:t>
            </a:r>
            <a:r>
              <a:rPr lang="en-CA" sz="2700" b="1">
                <a:solidFill>
                  <a:prstClr val="black"/>
                </a:solidFill>
                <a:latin typeface="Century Gothic" panose="020B0502020202020204"/>
              </a:rPr>
              <a:t>Automatic Detection and Analysis of the Bitcoin Generator Scam</a:t>
            </a:r>
            <a:r>
              <a:rPr lang="en-CA" sz="2700">
                <a:solidFill>
                  <a:prstClr val="black"/>
                </a:solidFill>
                <a:latin typeface="Century Gothic" panose="020B0502020202020204"/>
              </a:rPr>
              <a:t>, in </a:t>
            </a:r>
            <a:r>
              <a:rPr lang="en-CA" sz="2700" i="1">
                <a:solidFill>
                  <a:prstClr val="black"/>
                </a:solidFill>
                <a:latin typeface="Century Gothic" panose="020B0502020202020204"/>
              </a:rPr>
              <a:t>Proceedings of </a:t>
            </a:r>
            <a:r>
              <a:rPr lang="en-CA" sz="2700" i="1"/>
              <a:t>4th IEEE Security &amp; Privacy on the Blockchain</a:t>
            </a:r>
            <a:r>
              <a:rPr lang="en-CA" sz="2700"/>
              <a:t>, </a:t>
            </a:r>
            <a:r>
              <a:rPr lang="en-CA" sz="2700" i="1"/>
              <a:t> virtual event</a:t>
            </a:r>
            <a:r>
              <a:rPr lang="en-CA" sz="2700"/>
              <a:t>, September 2020.</a:t>
            </a:r>
            <a:endParaRPr lang="en-US" sz="2700" i="1">
              <a:solidFill>
                <a:prstClr val="black"/>
              </a:solidFill>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The “BITCOIN GENERATOR” scam detection and analysis</a:t>
            </a:r>
          </a:p>
        </p:txBody>
      </p:sp>
    </p:spTree>
    <p:extLst>
      <p:ext uri="{BB962C8B-B14F-4D97-AF65-F5344CB8AC3E}">
        <p14:creationId xmlns:p14="http://schemas.microsoft.com/office/powerpoint/2010/main" val="1156096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44</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The “BITCOIN GENERATOR” scam detection and analysis</a:t>
            </a:r>
          </a:p>
        </p:txBody>
      </p:sp>
      <p:pic>
        <p:nvPicPr>
          <p:cNvPr id="5" name="Content Placeholder 9">
            <a:extLst>
              <a:ext uri="{FF2B5EF4-FFF2-40B4-BE49-F238E27FC236}">
                <a16:creationId xmlns:a16="http://schemas.microsoft.com/office/drawing/2014/main" id="{79DEB2FB-4BCC-5F41-91C5-E97F6302EA4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268022" y="2252860"/>
            <a:ext cx="9414593" cy="7211384"/>
          </a:xfrm>
        </p:spPr>
      </p:pic>
      <p:sp>
        <p:nvSpPr>
          <p:cNvPr id="6" name="TextBox 5">
            <a:extLst>
              <a:ext uri="{FF2B5EF4-FFF2-40B4-BE49-F238E27FC236}">
                <a16:creationId xmlns:a16="http://schemas.microsoft.com/office/drawing/2014/main" id="{044DE9FB-8FE2-3B41-AC28-6300996B4660}"/>
              </a:ext>
            </a:extLst>
          </p:cNvPr>
          <p:cNvSpPr txBox="1"/>
          <p:nvPr/>
        </p:nvSpPr>
        <p:spPr>
          <a:xfrm>
            <a:off x="2872085" y="3359387"/>
            <a:ext cx="2154885" cy="507831"/>
          </a:xfrm>
          <a:prstGeom prst="rect">
            <a:avLst/>
          </a:prstGeom>
          <a:noFill/>
        </p:spPr>
        <p:txBody>
          <a:bodyPr wrap="none" rtlCol="0">
            <a:spAutoFit/>
          </a:bodyPr>
          <a:lstStyle/>
          <a:p>
            <a:r>
              <a:rPr lang="en-US" sz="2700">
                <a:solidFill>
                  <a:srgbClr val="FF0000"/>
                </a:solidFill>
              </a:rPr>
              <a:t>Leads to scam</a:t>
            </a:r>
            <a:endParaRPr lang="en-CA" sz="2700">
              <a:solidFill>
                <a:srgbClr val="FF0000"/>
              </a:solidFill>
            </a:endParaRPr>
          </a:p>
        </p:txBody>
      </p:sp>
      <p:sp>
        <p:nvSpPr>
          <p:cNvPr id="9" name="TextBox 8">
            <a:extLst>
              <a:ext uri="{FF2B5EF4-FFF2-40B4-BE49-F238E27FC236}">
                <a16:creationId xmlns:a16="http://schemas.microsoft.com/office/drawing/2014/main" id="{F6A58075-B809-5C42-842E-01C071808646}"/>
              </a:ext>
            </a:extLst>
          </p:cNvPr>
          <p:cNvSpPr txBox="1"/>
          <p:nvPr/>
        </p:nvSpPr>
        <p:spPr>
          <a:xfrm>
            <a:off x="2872085" y="6546037"/>
            <a:ext cx="928780" cy="507831"/>
          </a:xfrm>
          <a:prstGeom prst="rect">
            <a:avLst/>
          </a:prstGeom>
          <a:noFill/>
        </p:spPr>
        <p:txBody>
          <a:bodyPr wrap="none" rtlCol="0">
            <a:spAutoFit/>
          </a:bodyPr>
          <a:lstStyle/>
          <a:p>
            <a:r>
              <a:rPr lang="en-US" sz="2700">
                <a:solidFill>
                  <a:srgbClr val="FF0000"/>
                </a:solidFill>
              </a:rPr>
              <a:t>Scam</a:t>
            </a:r>
            <a:endParaRPr lang="en-CA" sz="2700">
              <a:solidFill>
                <a:srgbClr val="FF0000"/>
              </a:solidFill>
            </a:endParaRPr>
          </a:p>
        </p:txBody>
      </p:sp>
      <p:sp>
        <p:nvSpPr>
          <p:cNvPr id="10" name="TextBox 9">
            <a:extLst>
              <a:ext uri="{FF2B5EF4-FFF2-40B4-BE49-F238E27FC236}">
                <a16:creationId xmlns:a16="http://schemas.microsoft.com/office/drawing/2014/main" id="{B5C5EAEA-A83C-8449-AA2B-C70F1A16CC4C}"/>
              </a:ext>
            </a:extLst>
          </p:cNvPr>
          <p:cNvSpPr txBox="1"/>
          <p:nvPr/>
        </p:nvSpPr>
        <p:spPr>
          <a:xfrm>
            <a:off x="2872087" y="4816351"/>
            <a:ext cx="2154885" cy="507831"/>
          </a:xfrm>
          <a:prstGeom prst="rect">
            <a:avLst/>
          </a:prstGeom>
          <a:noFill/>
        </p:spPr>
        <p:txBody>
          <a:bodyPr wrap="none" rtlCol="0">
            <a:spAutoFit/>
          </a:bodyPr>
          <a:lstStyle/>
          <a:p>
            <a:r>
              <a:rPr lang="en-US" sz="2700">
                <a:solidFill>
                  <a:srgbClr val="FF0000"/>
                </a:solidFill>
              </a:rPr>
              <a:t>Leads to scam</a:t>
            </a:r>
            <a:endParaRPr lang="en-CA" sz="2700">
              <a:solidFill>
                <a:srgbClr val="FF0000"/>
              </a:solidFill>
            </a:endParaRPr>
          </a:p>
        </p:txBody>
      </p:sp>
      <p:sp>
        <p:nvSpPr>
          <p:cNvPr id="11" name="TextBox 10">
            <a:extLst>
              <a:ext uri="{FF2B5EF4-FFF2-40B4-BE49-F238E27FC236}">
                <a16:creationId xmlns:a16="http://schemas.microsoft.com/office/drawing/2014/main" id="{C5F23B29-DCA3-464D-A972-760E5937938B}"/>
              </a:ext>
            </a:extLst>
          </p:cNvPr>
          <p:cNvSpPr txBox="1"/>
          <p:nvPr/>
        </p:nvSpPr>
        <p:spPr>
          <a:xfrm>
            <a:off x="2872084" y="8275723"/>
            <a:ext cx="2154885" cy="507831"/>
          </a:xfrm>
          <a:prstGeom prst="rect">
            <a:avLst/>
          </a:prstGeom>
          <a:noFill/>
        </p:spPr>
        <p:txBody>
          <a:bodyPr wrap="none" rtlCol="0">
            <a:spAutoFit/>
          </a:bodyPr>
          <a:lstStyle/>
          <a:p>
            <a:r>
              <a:rPr lang="en-US" sz="2700">
                <a:solidFill>
                  <a:srgbClr val="FF0000"/>
                </a:solidFill>
              </a:rPr>
              <a:t>Leads to scam</a:t>
            </a:r>
            <a:endParaRPr lang="en-CA" sz="2700">
              <a:solidFill>
                <a:srgbClr val="FF0000"/>
              </a:solidFill>
            </a:endParaRPr>
          </a:p>
        </p:txBody>
      </p:sp>
    </p:spTree>
    <p:extLst>
      <p:ext uri="{BB962C8B-B14F-4D97-AF65-F5344CB8AC3E}">
        <p14:creationId xmlns:p14="http://schemas.microsoft.com/office/powerpoint/2010/main" val="822436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45</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The “BITCOIN GENERATOR” scam detection and analysis</a:t>
            </a:r>
          </a:p>
        </p:txBody>
      </p:sp>
      <p:pic>
        <p:nvPicPr>
          <p:cNvPr id="12" name="Picture 11">
            <a:extLst>
              <a:ext uri="{FF2B5EF4-FFF2-40B4-BE49-F238E27FC236}">
                <a16:creationId xmlns:a16="http://schemas.microsoft.com/office/drawing/2014/main" id="{DED4AFB4-D8B8-7A43-961F-F98D94C621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1077" y="2158223"/>
            <a:ext cx="8812923" cy="7214378"/>
          </a:xfrm>
          <a:prstGeom prst="rect">
            <a:avLst/>
          </a:prstGeom>
        </p:spPr>
      </p:pic>
      <p:pic>
        <p:nvPicPr>
          <p:cNvPr id="13" name="Content Placeholder 9">
            <a:extLst>
              <a:ext uri="{FF2B5EF4-FFF2-40B4-BE49-F238E27FC236}">
                <a16:creationId xmlns:a16="http://schemas.microsoft.com/office/drawing/2014/main" id="{1AF5A612-1F73-0247-8051-07CB72DF4E8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p:blipFill>
        <p:spPr>
          <a:xfrm>
            <a:off x="9546534" y="3941303"/>
            <a:ext cx="8290080" cy="3354267"/>
          </a:xfrm>
        </p:spPr>
      </p:pic>
    </p:spTree>
    <p:extLst>
      <p:ext uri="{BB962C8B-B14F-4D97-AF65-F5344CB8AC3E}">
        <p14:creationId xmlns:p14="http://schemas.microsoft.com/office/powerpoint/2010/main" val="386872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46</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The “BITCOIN GENERATOR” scam detection and analysis</a:t>
            </a:r>
          </a:p>
        </p:txBody>
      </p:sp>
      <p:pic>
        <p:nvPicPr>
          <p:cNvPr id="10" name="Picture 9">
            <a:extLst>
              <a:ext uri="{FF2B5EF4-FFF2-40B4-BE49-F238E27FC236}">
                <a16:creationId xmlns:a16="http://schemas.microsoft.com/office/drawing/2014/main" id="{ADDA4E1C-F13C-D84D-BB07-1DA131CB00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98526" y="2680178"/>
            <a:ext cx="5881973" cy="6985329"/>
          </a:xfrm>
          <a:prstGeom prst="rect">
            <a:avLst/>
          </a:prstGeom>
        </p:spPr>
      </p:pic>
      <p:sp>
        <p:nvSpPr>
          <p:cNvPr id="11" name="TextBox 10">
            <a:extLst>
              <a:ext uri="{FF2B5EF4-FFF2-40B4-BE49-F238E27FC236}">
                <a16:creationId xmlns:a16="http://schemas.microsoft.com/office/drawing/2014/main" id="{F3A321C0-58B9-734E-AA0C-2CE624298D4A}"/>
              </a:ext>
            </a:extLst>
          </p:cNvPr>
          <p:cNvSpPr txBox="1"/>
          <p:nvPr/>
        </p:nvSpPr>
        <p:spPr>
          <a:xfrm>
            <a:off x="1623997" y="8337291"/>
            <a:ext cx="5881973" cy="923330"/>
          </a:xfrm>
          <a:prstGeom prst="rect">
            <a:avLst/>
          </a:prstGeom>
          <a:noFill/>
        </p:spPr>
        <p:txBody>
          <a:bodyPr wrap="square" rtlCol="0">
            <a:spAutoFit/>
          </a:bodyPr>
          <a:lstStyle/>
          <a:p>
            <a:r>
              <a:rPr lang="en-CA" sz="2700">
                <a:solidFill>
                  <a:srgbClr val="FF0000"/>
                </a:solidFill>
              </a:rPr>
              <a:t>The victim is asked to pay a </a:t>
            </a:r>
          </a:p>
          <a:p>
            <a:r>
              <a:rPr lang="en-CA" sz="2700">
                <a:solidFill>
                  <a:srgbClr val="FF0000"/>
                </a:solidFill>
              </a:rPr>
              <a:t>"mining fee”  to collect the funds</a:t>
            </a:r>
            <a:endParaRPr lang="en-US" sz="2700">
              <a:solidFill>
                <a:srgbClr val="FF0000"/>
              </a:solidFill>
            </a:endParaRPr>
          </a:p>
        </p:txBody>
      </p:sp>
      <p:sp>
        <p:nvSpPr>
          <p:cNvPr id="14" name="Rectangle: Rounded Corners 2">
            <a:extLst>
              <a:ext uri="{FF2B5EF4-FFF2-40B4-BE49-F238E27FC236}">
                <a16:creationId xmlns:a16="http://schemas.microsoft.com/office/drawing/2014/main" id="{C0F6D36F-A3E0-9E48-BE42-8F7CF0D9710B}"/>
              </a:ext>
            </a:extLst>
          </p:cNvPr>
          <p:cNvSpPr/>
          <p:nvPr/>
        </p:nvSpPr>
        <p:spPr bwMode="auto">
          <a:xfrm>
            <a:off x="8100355" y="8928474"/>
            <a:ext cx="4985759" cy="75662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673895" fontAlgn="base" hangingPunct="0">
              <a:lnSpc>
                <a:spcPct val="93000"/>
              </a:lnSpc>
              <a:spcBef>
                <a:spcPct val="0"/>
              </a:spcBef>
              <a:spcAft>
                <a:spcPct val="0"/>
              </a:spcAft>
              <a:buClr>
                <a:srgbClr val="000000"/>
              </a:buClr>
              <a:buSzPct val="100000"/>
            </a:pPr>
            <a:endParaRPr lang="en-CA" sz="270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372979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47</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The “BITCOIN GENERATOR” scam detection and analysis</a:t>
            </a:r>
          </a:p>
        </p:txBody>
      </p:sp>
      <p:pic>
        <p:nvPicPr>
          <p:cNvPr id="9" name="Content Placeholder 4">
            <a:extLst>
              <a:ext uri="{FF2B5EF4-FFF2-40B4-BE49-F238E27FC236}">
                <a16:creationId xmlns:a16="http://schemas.microsoft.com/office/drawing/2014/main" id="{E0752177-81B3-B74B-BCB0-0939C5FE3CF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0463348" y="2057400"/>
            <a:ext cx="6494576" cy="7077075"/>
          </a:xfrm>
        </p:spPr>
      </p:pic>
      <p:sp>
        <p:nvSpPr>
          <p:cNvPr id="12" name="TextBox 11">
            <a:extLst>
              <a:ext uri="{FF2B5EF4-FFF2-40B4-BE49-F238E27FC236}">
                <a16:creationId xmlns:a16="http://schemas.microsoft.com/office/drawing/2014/main" id="{F50159CD-0B10-2E4E-AAD7-7D982B04BFC6}"/>
              </a:ext>
            </a:extLst>
          </p:cNvPr>
          <p:cNvSpPr txBox="1"/>
          <p:nvPr/>
        </p:nvSpPr>
        <p:spPr>
          <a:xfrm>
            <a:off x="801191" y="3417124"/>
            <a:ext cx="9250677" cy="4524315"/>
          </a:xfrm>
          <a:prstGeom prst="rect">
            <a:avLst/>
          </a:prstGeom>
          <a:noFill/>
        </p:spPr>
        <p:txBody>
          <a:bodyPr wrap="square" rtlCol="0">
            <a:spAutoFit/>
          </a:bodyPr>
          <a:lstStyle/>
          <a:p>
            <a:r>
              <a:rPr lang="en-CA" sz="3300"/>
              <a:t>Built the queries using:</a:t>
            </a:r>
          </a:p>
          <a:p>
            <a:pPr marL="1371600" lvl="1" indent="-685800">
              <a:buFont typeface="Wingdings" panose="05000000000000000000" pitchFamily="2" charset="2"/>
              <a:buChar char="v"/>
            </a:pPr>
            <a:r>
              <a:rPr lang="en-CA" sz="3000"/>
              <a:t>The contents of the ``Keywords'' meta tag from the BGS instances.</a:t>
            </a:r>
          </a:p>
          <a:p>
            <a:pPr marL="1371600" lvl="1" indent="-685800">
              <a:buFont typeface="Wingdings" panose="05000000000000000000" pitchFamily="2" charset="2"/>
              <a:buChar char="v"/>
            </a:pPr>
            <a:r>
              <a:rPr lang="en-CA" sz="3000"/>
              <a:t>Google's automatic ``related search'' suggestions</a:t>
            </a:r>
            <a:r>
              <a:rPr lang="en-US" sz="3000"/>
              <a:t>.</a:t>
            </a:r>
          </a:p>
          <a:p>
            <a:pPr marL="685800" indent="-685800">
              <a:buFont typeface="+mj-lt"/>
              <a:buAutoNum type="arabicPeriod"/>
            </a:pPr>
            <a:endParaRPr lang="en-US" sz="3300"/>
          </a:p>
          <a:p>
            <a:r>
              <a:rPr lang="en-US" sz="3300"/>
              <a:t>Created </a:t>
            </a:r>
            <a:r>
              <a:rPr lang="en-US" sz="3300" b="1"/>
              <a:t>696</a:t>
            </a:r>
            <a:r>
              <a:rPr lang="en-US" sz="3300"/>
              <a:t> queries, searched daily on </a:t>
            </a:r>
            <a:r>
              <a:rPr lang="en-US" sz="3300" b="1"/>
              <a:t>Google, Yahoo, Bing.</a:t>
            </a:r>
          </a:p>
          <a:p>
            <a:endParaRPr lang="en-US" sz="3300" b="1"/>
          </a:p>
          <a:p>
            <a:endParaRPr lang="en-US" sz="3300"/>
          </a:p>
        </p:txBody>
      </p:sp>
      <p:sp>
        <p:nvSpPr>
          <p:cNvPr id="13" name="Rectangle 12">
            <a:extLst>
              <a:ext uri="{FF2B5EF4-FFF2-40B4-BE49-F238E27FC236}">
                <a16:creationId xmlns:a16="http://schemas.microsoft.com/office/drawing/2014/main" id="{871EB639-D9E7-0645-AD63-69FCA95328F0}"/>
              </a:ext>
            </a:extLst>
          </p:cNvPr>
          <p:cNvSpPr/>
          <p:nvPr/>
        </p:nvSpPr>
        <p:spPr bwMode="auto">
          <a:xfrm>
            <a:off x="11482251" y="3605350"/>
            <a:ext cx="3017520" cy="738188"/>
          </a:xfrm>
          <a:prstGeom prst="rect">
            <a:avLst/>
          </a:prstGeom>
          <a:noFill/>
          <a:ln w="381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673895" fontAlgn="base" hangingPunct="0">
              <a:lnSpc>
                <a:spcPct val="93000"/>
              </a:lnSpc>
              <a:spcBef>
                <a:spcPct val="0"/>
              </a:spcBef>
              <a:spcAft>
                <a:spcPct val="0"/>
              </a:spcAft>
              <a:buClr>
                <a:srgbClr val="000000"/>
              </a:buClr>
              <a:buSzPct val="100000"/>
            </a:pPr>
            <a:endParaRPr lang="en-CA" sz="2700">
              <a:solidFill>
                <a:schemeClr val="bg1"/>
              </a:solidFill>
              <a:latin typeface="Arial" panose="020B0604020202020204" pitchFamily="34" charset="0"/>
              <a:ea typeface="微软雅黑" panose="020B0503020204020204" pitchFamily="34" charset="-122"/>
            </a:endParaRPr>
          </a:p>
        </p:txBody>
      </p:sp>
      <p:sp>
        <p:nvSpPr>
          <p:cNvPr id="15" name="Rectangle 14">
            <a:extLst>
              <a:ext uri="{FF2B5EF4-FFF2-40B4-BE49-F238E27FC236}">
                <a16:creationId xmlns:a16="http://schemas.microsoft.com/office/drawing/2014/main" id="{2C1F3887-C359-2043-8A67-7997D9A97626}"/>
              </a:ext>
            </a:extLst>
          </p:cNvPr>
          <p:cNvSpPr/>
          <p:nvPr/>
        </p:nvSpPr>
        <p:spPr bwMode="auto">
          <a:xfrm>
            <a:off x="12736286" y="3644539"/>
            <a:ext cx="2547258" cy="568235"/>
          </a:xfrm>
          <a:prstGeom prst="rect">
            <a:avLst/>
          </a:prstGeom>
          <a:noFill/>
          <a:ln w="38100" cap="flat" cmpd="sng" algn="ctr">
            <a:solidFill>
              <a:srgbClr val="FF0000"/>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673895" fontAlgn="base" hangingPunct="0">
              <a:lnSpc>
                <a:spcPct val="93000"/>
              </a:lnSpc>
              <a:spcBef>
                <a:spcPct val="0"/>
              </a:spcBef>
              <a:spcAft>
                <a:spcPct val="0"/>
              </a:spcAft>
              <a:buClr>
                <a:srgbClr val="000000"/>
              </a:buClr>
              <a:buSzPct val="100000"/>
            </a:pPr>
            <a:endParaRPr lang="en-CA" sz="2700">
              <a:solidFill>
                <a:schemeClr val="bg1"/>
              </a:solidFill>
              <a:latin typeface="Arial" panose="020B0604020202020204" pitchFamily="34" charset="0"/>
              <a:ea typeface="微软雅黑" panose="020B0503020204020204" pitchFamily="34" charset="-122"/>
            </a:endParaRPr>
          </a:p>
        </p:txBody>
      </p:sp>
      <p:sp>
        <p:nvSpPr>
          <p:cNvPr id="16" name="Rectangle 15">
            <a:extLst>
              <a:ext uri="{FF2B5EF4-FFF2-40B4-BE49-F238E27FC236}">
                <a16:creationId xmlns:a16="http://schemas.microsoft.com/office/drawing/2014/main" id="{C070F926-D366-2448-8121-1B3931AC5BEE}"/>
              </a:ext>
            </a:extLst>
          </p:cNvPr>
          <p:cNvSpPr/>
          <p:nvPr/>
        </p:nvSpPr>
        <p:spPr bwMode="auto">
          <a:xfrm>
            <a:off x="11286310" y="3409406"/>
            <a:ext cx="5034779" cy="1077686"/>
          </a:xfrm>
          <a:prstGeom prst="rect">
            <a:avLst/>
          </a:prstGeom>
          <a:noFill/>
          <a:ln w="38100" cap="flat" cmpd="sng" algn="ctr">
            <a:solidFill>
              <a:srgbClr val="0070C0"/>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defTabSz="673895" fontAlgn="base" hangingPunct="0">
              <a:lnSpc>
                <a:spcPct val="93000"/>
              </a:lnSpc>
              <a:spcBef>
                <a:spcPct val="0"/>
              </a:spcBef>
              <a:spcAft>
                <a:spcPct val="0"/>
              </a:spcAft>
              <a:buClr>
                <a:srgbClr val="000000"/>
              </a:buClr>
              <a:buSzPct val="100000"/>
            </a:pPr>
            <a:endParaRPr lang="en-CA" sz="2700">
              <a:solidFill>
                <a:schemeClr val="bg1"/>
              </a:solidFill>
              <a:latin typeface="Arial" panose="020B0604020202020204" pitchFamily="34" charset="0"/>
              <a:ea typeface="微软雅黑" panose="020B0503020204020204" pitchFamily="34" charset="-122"/>
            </a:endParaRPr>
          </a:p>
        </p:txBody>
      </p:sp>
      <p:sp>
        <p:nvSpPr>
          <p:cNvPr id="17" name="Right Arrow 9">
            <a:extLst>
              <a:ext uri="{FF2B5EF4-FFF2-40B4-BE49-F238E27FC236}">
                <a16:creationId xmlns:a16="http://schemas.microsoft.com/office/drawing/2014/main" id="{656C3720-0424-AF41-9D22-2FBAEF7354E8}"/>
              </a:ext>
            </a:extLst>
          </p:cNvPr>
          <p:cNvSpPr/>
          <p:nvPr/>
        </p:nvSpPr>
        <p:spPr>
          <a:xfrm>
            <a:off x="9419630" y="3799332"/>
            <a:ext cx="960120"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4035231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48</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The “BITCOIN GENERATOR” scam detection and analysis</a:t>
            </a:r>
          </a:p>
        </p:txBody>
      </p:sp>
      <p:graphicFrame>
        <p:nvGraphicFramePr>
          <p:cNvPr id="14" name="Table 11">
            <a:extLst>
              <a:ext uri="{FF2B5EF4-FFF2-40B4-BE49-F238E27FC236}">
                <a16:creationId xmlns:a16="http://schemas.microsoft.com/office/drawing/2014/main" id="{A2D7E2BB-6EB7-C14D-BA74-E1E882CB4593}"/>
              </a:ext>
            </a:extLst>
          </p:cNvPr>
          <p:cNvGraphicFramePr>
            <a:graphicFrameLocks noGrp="1"/>
          </p:cNvGraphicFramePr>
          <p:nvPr>
            <p:ph idx="1"/>
          </p:nvPr>
        </p:nvGraphicFramePr>
        <p:xfrm>
          <a:off x="767955" y="3075873"/>
          <a:ext cx="16752090" cy="6118860"/>
        </p:xfrm>
        <a:graphic>
          <a:graphicData uri="http://schemas.openxmlformats.org/drawingml/2006/table">
            <a:tbl>
              <a:tblPr firstRow="1" bandRow="1">
                <a:tableStyleId>{21E4AEA4-8DFA-4A89-87EB-49C32662AFE0}</a:tableStyleId>
              </a:tblPr>
              <a:tblGrid>
                <a:gridCol w="3350418">
                  <a:extLst>
                    <a:ext uri="{9D8B030D-6E8A-4147-A177-3AD203B41FA5}">
                      <a16:colId xmlns:a16="http://schemas.microsoft.com/office/drawing/2014/main" val="3371408269"/>
                    </a:ext>
                  </a:extLst>
                </a:gridCol>
                <a:gridCol w="3350418">
                  <a:extLst>
                    <a:ext uri="{9D8B030D-6E8A-4147-A177-3AD203B41FA5}">
                      <a16:colId xmlns:a16="http://schemas.microsoft.com/office/drawing/2014/main" val="2583915193"/>
                    </a:ext>
                  </a:extLst>
                </a:gridCol>
                <a:gridCol w="3350418">
                  <a:extLst>
                    <a:ext uri="{9D8B030D-6E8A-4147-A177-3AD203B41FA5}">
                      <a16:colId xmlns:a16="http://schemas.microsoft.com/office/drawing/2014/main" val="222555161"/>
                    </a:ext>
                  </a:extLst>
                </a:gridCol>
                <a:gridCol w="3350418">
                  <a:extLst>
                    <a:ext uri="{9D8B030D-6E8A-4147-A177-3AD203B41FA5}">
                      <a16:colId xmlns:a16="http://schemas.microsoft.com/office/drawing/2014/main" val="2606834696"/>
                    </a:ext>
                  </a:extLst>
                </a:gridCol>
                <a:gridCol w="3350418">
                  <a:extLst>
                    <a:ext uri="{9D8B030D-6E8A-4147-A177-3AD203B41FA5}">
                      <a16:colId xmlns:a16="http://schemas.microsoft.com/office/drawing/2014/main" val="2537352832"/>
                    </a:ext>
                  </a:extLst>
                </a:gridCol>
              </a:tblGrid>
              <a:tr h="556260">
                <a:tc>
                  <a:txBody>
                    <a:bodyPr/>
                    <a:lstStyle/>
                    <a:p>
                      <a:pPr algn="ctr"/>
                      <a:r>
                        <a:rPr lang="en-CA" sz="2700"/>
                        <a:t>Classifier</a:t>
                      </a:r>
                    </a:p>
                  </a:txBody>
                  <a:tcPr marL="137160" marR="137160" marT="68580" marB="68580"/>
                </a:tc>
                <a:tc>
                  <a:txBody>
                    <a:bodyPr/>
                    <a:lstStyle/>
                    <a:p>
                      <a:pPr algn="ctr"/>
                      <a:r>
                        <a:rPr lang="en-CA" sz="2700"/>
                        <a:t>Page Type</a:t>
                      </a:r>
                    </a:p>
                  </a:txBody>
                  <a:tcPr marL="137160" marR="137160" marT="68580" marB="68580"/>
                </a:tc>
                <a:tc>
                  <a:txBody>
                    <a:bodyPr/>
                    <a:lstStyle/>
                    <a:p>
                      <a:pPr algn="ctr"/>
                      <a:r>
                        <a:rPr lang="en-CA" sz="2700"/>
                        <a:t>Classified Clean</a:t>
                      </a:r>
                    </a:p>
                  </a:txBody>
                  <a:tcPr marL="137160" marR="137160" marT="68580" marB="68580"/>
                </a:tc>
                <a:tc>
                  <a:txBody>
                    <a:bodyPr/>
                    <a:lstStyle/>
                    <a:p>
                      <a:pPr algn="ctr"/>
                      <a:r>
                        <a:rPr lang="en-CA" sz="2700"/>
                        <a:t>Classified BGS </a:t>
                      </a:r>
                    </a:p>
                  </a:txBody>
                  <a:tcPr marL="137160" marR="137160" marT="68580" marB="68580"/>
                </a:tc>
                <a:tc>
                  <a:txBody>
                    <a:bodyPr/>
                    <a:lstStyle/>
                    <a:p>
                      <a:pPr algn="ctr"/>
                      <a:r>
                        <a:rPr lang="en-US" sz="2700"/>
                        <a:t>F1</a:t>
                      </a:r>
                      <a:endParaRPr lang="en-CA" sz="2700"/>
                    </a:p>
                  </a:txBody>
                  <a:tcPr marL="137160" marR="137160" marT="68580" marB="68580"/>
                </a:tc>
                <a:extLst>
                  <a:ext uri="{0D108BD9-81ED-4DB2-BD59-A6C34878D82A}">
                    <a16:rowId xmlns:a16="http://schemas.microsoft.com/office/drawing/2014/main" val="2493102226"/>
                  </a:ext>
                </a:extLst>
              </a:tr>
              <a:tr h="556260">
                <a:tc rowSpan="2">
                  <a:txBody>
                    <a:bodyPr/>
                    <a:lstStyle/>
                    <a:p>
                      <a:pPr algn="ctr"/>
                      <a:r>
                        <a:rPr lang="en-US" sz="2700" b="1">
                          <a:highlight>
                            <a:srgbClr val="FFFF00"/>
                          </a:highlight>
                        </a:rPr>
                        <a:t>Support Vector Classifier (SVC)</a:t>
                      </a:r>
                      <a:endParaRPr lang="en-CA" sz="2700" b="1">
                        <a:highlight>
                          <a:srgbClr val="FFFF00"/>
                        </a:highlight>
                      </a:endParaRPr>
                    </a:p>
                  </a:txBody>
                  <a:tcPr marL="137160" marR="137160" marT="68580" marB="68580"/>
                </a:tc>
                <a:tc>
                  <a:txBody>
                    <a:bodyPr/>
                    <a:lstStyle/>
                    <a:p>
                      <a:pPr algn="ctr"/>
                      <a:r>
                        <a:rPr lang="en-US" sz="2700"/>
                        <a:t>Clean</a:t>
                      </a:r>
                      <a:endParaRPr lang="en-CA" sz="2700"/>
                    </a:p>
                  </a:txBody>
                  <a:tcPr marL="137160" marR="137160" marT="68580" marB="68580"/>
                </a:tc>
                <a:tc>
                  <a:txBody>
                    <a:bodyPr/>
                    <a:lstStyle/>
                    <a:p>
                      <a:pPr algn="ctr"/>
                      <a:r>
                        <a:rPr lang="en-US" sz="2700"/>
                        <a:t>327</a:t>
                      </a:r>
                      <a:endParaRPr lang="en-CA" sz="2700"/>
                    </a:p>
                  </a:txBody>
                  <a:tcPr marL="137160" marR="137160" marT="68580" marB="68580"/>
                </a:tc>
                <a:tc>
                  <a:txBody>
                    <a:bodyPr/>
                    <a:lstStyle/>
                    <a:p>
                      <a:pPr algn="ctr"/>
                      <a:r>
                        <a:rPr lang="en-US" sz="2700"/>
                        <a:t>3</a:t>
                      </a:r>
                      <a:endParaRPr lang="en-CA" sz="2700"/>
                    </a:p>
                  </a:txBody>
                  <a:tcPr marL="137160" marR="137160" marT="68580" marB="68580"/>
                </a:tc>
                <a:tc rowSpan="2">
                  <a:txBody>
                    <a:bodyPr/>
                    <a:lstStyle/>
                    <a:p>
                      <a:pPr algn="ctr"/>
                      <a:r>
                        <a:rPr lang="en-CA" sz="2700"/>
                        <a:t>98.92 </a:t>
                      </a:r>
                    </a:p>
                  </a:txBody>
                  <a:tcPr marL="137160" marR="137160" marT="68580" marB="68580"/>
                </a:tc>
                <a:extLst>
                  <a:ext uri="{0D108BD9-81ED-4DB2-BD59-A6C34878D82A}">
                    <a16:rowId xmlns:a16="http://schemas.microsoft.com/office/drawing/2014/main" val="1600248551"/>
                  </a:ext>
                </a:extLst>
              </a:tr>
              <a:tr h="556260">
                <a:tc vMerge="1">
                  <a:txBody>
                    <a:bodyPr/>
                    <a:lstStyle/>
                    <a:p>
                      <a:endParaRPr lang="en-CA"/>
                    </a:p>
                  </a:txBody>
                  <a:tcPr/>
                </a:tc>
                <a:tc>
                  <a:txBody>
                    <a:bodyPr/>
                    <a:lstStyle/>
                    <a:p>
                      <a:pPr algn="ctr"/>
                      <a:r>
                        <a:rPr lang="en-US" sz="2700"/>
                        <a:t>Generator</a:t>
                      </a:r>
                      <a:endParaRPr lang="en-CA" sz="2700"/>
                    </a:p>
                  </a:txBody>
                  <a:tcPr marL="137160" marR="137160" marT="68580" marB="68580"/>
                </a:tc>
                <a:tc>
                  <a:txBody>
                    <a:bodyPr/>
                    <a:lstStyle/>
                    <a:p>
                      <a:pPr algn="ctr"/>
                      <a:r>
                        <a:rPr lang="en-US" sz="2700"/>
                        <a:t>4</a:t>
                      </a:r>
                      <a:endParaRPr lang="en-CA" sz="2700"/>
                    </a:p>
                  </a:txBody>
                  <a:tcPr marL="137160" marR="137160" marT="68580" marB="68580"/>
                </a:tc>
                <a:tc>
                  <a:txBody>
                    <a:bodyPr/>
                    <a:lstStyle/>
                    <a:p>
                      <a:pPr algn="ctr"/>
                      <a:r>
                        <a:rPr lang="en-US" sz="2700"/>
                        <a:t>326</a:t>
                      </a:r>
                      <a:endParaRPr lang="en-CA" sz="2700"/>
                    </a:p>
                  </a:txBody>
                  <a:tcPr marL="137160" marR="137160" marT="68580" marB="68580"/>
                </a:tc>
                <a:tc vMerge="1">
                  <a:txBody>
                    <a:bodyPr/>
                    <a:lstStyle/>
                    <a:p>
                      <a:pPr algn="ctr"/>
                      <a:endParaRPr lang="en-CA"/>
                    </a:p>
                  </a:txBody>
                  <a:tcPr/>
                </a:tc>
                <a:extLst>
                  <a:ext uri="{0D108BD9-81ED-4DB2-BD59-A6C34878D82A}">
                    <a16:rowId xmlns:a16="http://schemas.microsoft.com/office/drawing/2014/main" val="856031386"/>
                  </a:ext>
                </a:extLst>
              </a:tr>
              <a:tr h="556260">
                <a:tc rowSpan="2">
                  <a:txBody>
                    <a:bodyPr/>
                    <a:lstStyle/>
                    <a:p>
                      <a:pPr algn="ctr"/>
                      <a:r>
                        <a:rPr lang="en-CA" sz="2700" b="1"/>
                        <a:t>Multi-layer Perceptron (MLP)</a:t>
                      </a:r>
                    </a:p>
                  </a:txBody>
                  <a:tcPr marL="137160" marR="137160" marT="68580" marB="68580"/>
                </a:tc>
                <a:tc>
                  <a:txBody>
                    <a:bodyPr/>
                    <a:lstStyle/>
                    <a:p>
                      <a:pPr algn="ctr"/>
                      <a:r>
                        <a:rPr lang="en-US" sz="2700"/>
                        <a:t>Clean</a:t>
                      </a:r>
                      <a:endParaRPr lang="en-CA" sz="2700"/>
                    </a:p>
                  </a:txBody>
                  <a:tcPr marL="137160" marR="137160" marT="68580" marB="68580"/>
                </a:tc>
                <a:tc>
                  <a:txBody>
                    <a:bodyPr/>
                    <a:lstStyle/>
                    <a:p>
                      <a:pPr algn="ctr"/>
                      <a:r>
                        <a:rPr lang="en-US" sz="2700"/>
                        <a:t>327</a:t>
                      </a:r>
                      <a:endParaRPr lang="en-CA" sz="2700"/>
                    </a:p>
                  </a:txBody>
                  <a:tcPr marL="137160" marR="137160" marT="68580" marB="68580"/>
                </a:tc>
                <a:tc>
                  <a:txBody>
                    <a:bodyPr/>
                    <a:lstStyle/>
                    <a:p>
                      <a:pPr algn="ctr"/>
                      <a:r>
                        <a:rPr lang="en-US" sz="2700"/>
                        <a:t>3</a:t>
                      </a:r>
                      <a:endParaRPr lang="en-CA" sz="2700"/>
                    </a:p>
                  </a:txBody>
                  <a:tcPr marL="137160" marR="137160" marT="68580" marB="68580"/>
                </a:tc>
                <a:tc rowSpan="2">
                  <a:txBody>
                    <a:bodyPr/>
                    <a:lstStyle/>
                    <a:p>
                      <a:pPr algn="ctr"/>
                      <a:r>
                        <a:rPr lang="en-CA" sz="2700"/>
                        <a:t>98.92 </a:t>
                      </a:r>
                    </a:p>
                  </a:txBody>
                  <a:tcPr marL="137160" marR="137160" marT="68580" marB="68580"/>
                </a:tc>
                <a:extLst>
                  <a:ext uri="{0D108BD9-81ED-4DB2-BD59-A6C34878D82A}">
                    <a16:rowId xmlns:a16="http://schemas.microsoft.com/office/drawing/2014/main" val="1643586351"/>
                  </a:ext>
                </a:extLst>
              </a:tr>
              <a:tr h="556260">
                <a:tc vMerge="1">
                  <a:txBody>
                    <a:bodyPr/>
                    <a:lstStyle/>
                    <a:p>
                      <a:endParaRPr lang="en-CA"/>
                    </a:p>
                  </a:txBody>
                  <a:tcPr/>
                </a:tc>
                <a:tc>
                  <a:txBody>
                    <a:bodyPr/>
                    <a:lstStyle/>
                    <a:p>
                      <a:pPr algn="ctr"/>
                      <a:r>
                        <a:rPr lang="en-US" sz="2700"/>
                        <a:t>Generator</a:t>
                      </a:r>
                      <a:endParaRPr lang="en-CA" sz="2700"/>
                    </a:p>
                  </a:txBody>
                  <a:tcPr marL="137160" marR="137160" marT="68580" marB="68580"/>
                </a:tc>
                <a:tc>
                  <a:txBody>
                    <a:bodyPr/>
                    <a:lstStyle/>
                    <a:p>
                      <a:pPr algn="ctr"/>
                      <a:r>
                        <a:rPr lang="en-US" sz="2700"/>
                        <a:t>4</a:t>
                      </a:r>
                      <a:endParaRPr lang="en-CA" sz="2700"/>
                    </a:p>
                  </a:txBody>
                  <a:tcPr marL="137160" marR="137160" marT="68580" marB="68580"/>
                </a:tc>
                <a:tc>
                  <a:txBody>
                    <a:bodyPr/>
                    <a:lstStyle/>
                    <a:p>
                      <a:pPr algn="ctr"/>
                      <a:r>
                        <a:rPr lang="en-US" sz="2700"/>
                        <a:t>326</a:t>
                      </a:r>
                      <a:endParaRPr lang="en-CA" sz="2700"/>
                    </a:p>
                  </a:txBody>
                  <a:tcPr marL="137160" marR="137160" marT="68580" marB="68580"/>
                </a:tc>
                <a:tc vMerge="1">
                  <a:txBody>
                    <a:bodyPr/>
                    <a:lstStyle/>
                    <a:p>
                      <a:pPr algn="ctr"/>
                      <a:endParaRPr lang="en-CA"/>
                    </a:p>
                  </a:txBody>
                  <a:tcPr/>
                </a:tc>
                <a:extLst>
                  <a:ext uri="{0D108BD9-81ED-4DB2-BD59-A6C34878D82A}">
                    <a16:rowId xmlns:a16="http://schemas.microsoft.com/office/drawing/2014/main" val="3240253109"/>
                  </a:ext>
                </a:extLst>
              </a:tr>
              <a:tr h="556260">
                <a:tc rowSpan="2">
                  <a:txBody>
                    <a:bodyPr/>
                    <a:lstStyle/>
                    <a:p>
                      <a:pPr algn="ctr"/>
                      <a:r>
                        <a:rPr lang="en-CA" sz="2700" b="1"/>
                        <a:t>Random Forest</a:t>
                      </a:r>
                    </a:p>
                    <a:p>
                      <a:pPr algn="ctr"/>
                      <a:r>
                        <a:rPr lang="en-CA" sz="2700" b="1"/>
                        <a:t>(RF)</a:t>
                      </a:r>
                    </a:p>
                  </a:txBody>
                  <a:tcPr marL="137160" marR="137160" marT="68580" marB="68580"/>
                </a:tc>
                <a:tc>
                  <a:txBody>
                    <a:bodyPr/>
                    <a:lstStyle/>
                    <a:p>
                      <a:pPr algn="ctr"/>
                      <a:r>
                        <a:rPr lang="en-US" sz="2700"/>
                        <a:t>Clean</a:t>
                      </a:r>
                      <a:endParaRPr lang="en-CA" sz="2700"/>
                    </a:p>
                  </a:txBody>
                  <a:tcPr marL="137160" marR="137160" marT="68580" marB="68580"/>
                </a:tc>
                <a:tc>
                  <a:txBody>
                    <a:bodyPr/>
                    <a:lstStyle/>
                    <a:p>
                      <a:pPr algn="ctr"/>
                      <a:r>
                        <a:rPr lang="en-US" sz="2700"/>
                        <a:t>329</a:t>
                      </a:r>
                      <a:endParaRPr lang="en-CA" sz="2700"/>
                    </a:p>
                  </a:txBody>
                  <a:tcPr marL="137160" marR="137160" marT="68580" marB="68580"/>
                </a:tc>
                <a:tc>
                  <a:txBody>
                    <a:bodyPr/>
                    <a:lstStyle/>
                    <a:p>
                      <a:pPr algn="ctr"/>
                      <a:r>
                        <a:rPr lang="en-US" sz="2700"/>
                        <a:t>1</a:t>
                      </a:r>
                      <a:endParaRPr lang="en-CA" sz="2700"/>
                    </a:p>
                  </a:txBody>
                  <a:tcPr marL="137160" marR="137160" marT="68580" marB="68580"/>
                </a:tc>
                <a:tc rowSpan="2">
                  <a:txBody>
                    <a:bodyPr/>
                    <a:lstStyle/>
                    <a:p>
                      <a:pPr algn="ctr"/>
                      <a:r>
                        <a:rPr lang="en-CA" sz="2700"/>
                        <a:t>95.9</a:t>
                      </a:r>
                    </a:p>
                  </a:txBody>
                  <a:tcPr marL="137160" marR="137160" marT="68580" marB="68580"/>
                </a:tc>
                <a:extLst>
                  <a:ext uri="{0D108BD9-81ED-4DB2-BD59-A6C34878D82A}">
                    <a16:rowId xmlns:a16="http://schemas.microsoft.com/office/drawing/2014/main" val="4077105381"/>
                  </a:ext>
                </a:extLst>
              </a:tr>
              <a:tr h="556260">
                <a:tc vMerge="1">
                  <a:txBody>
                    <a:bodyPr/>
                    <a:lstStyle/>
                    <a:p>
                      <a:endParaRPr lang="en-CA"/>
                    </a:p>
                  </a:txBody>
                  <a:tcPr/>
                </a:tc>
                <a:tc>
                  <a:txBody>
                    <a:bodyPr/>
                    <a:lstStyle/>
                    <a:p>
                      <a:pPr algn="ctr"/>
                      <a:r>
                        <a:rPr lang="en-US" sz="2700"/>
                        <a:t>Generator</a:t>
                      </a:r>
                      <a:endParaRPr lang="en-CA" sz="2700"/>
                    </a:p>
                  </a:txBody>
                  <a:tcPr marL="137160" marR="137160" marT="68580" marB="68580"/>
                </a:tc>
                <a:tc>
                  <a:txBody>
                    <a:bodyPr/>
                    <a:lstStyle/>
                    <a:p>
                      <a:pPr algn="ctr"/>
                      <a:r>
                        <a:rPr lang="en-US" sz="2700"/>
                        <a:t>25</a:t>
                      </a:r>
                      <a:endParaRPr lang="en-CA" sz="2700"/>
                    </a:p>
                  </a:txBody>
                  <a:tcPr marL="137160" marR="137160" marT="68580" marB="68580"/>
                </a:tc>
                <a:tc>
                  <a:txBody>
                    <a:bodyPr/>
                    <a:lstStyle/>
                    <a:p>
                      <a:pPr algn="ctr"/>
                      <a:r>
                        <a:rPr lang="en-US" sz="2700"/>
                        <a:t>305</a:t>
                      </a:r>
                      <a:endParaRPr lang="en-CA" sz="2700"/>
                    </a:p>
                  </a:txBody>
                  <a:tcPr marL="137160" marR="137160" marT="68580" marB="68580"/>
                </a:tc>
                <a:tc vMerge="1">
                  <a:txBody>
                    <a:bodyPr/>
                    <a:lstStyle/>
                    <a:p>
                      <a:pPr algn="ctr"/>
                      <a:endParaRPr lang="en-CA"/>
                    </a:p>
                  </a:txBody>
                  <a:tcPr/>
                </a:tc>
                <a:extLst>
                  <a:ext uri="{0D108BD9-81ED-4DB2-BD59-A6C34878D82A}">
                    <a16:rowId xmlns:a16="http://schemas.microsoft.com/office/drawing/2014/main" val="1057952363"/>
                  </a:ext>
                </a:extLst>
              </a:tr>
              <a:tr h="556260">
                <a:tc rowSpan="2">
                  <a:txBody>
                    <a:bodyPr/>
                    <a:lstStyle/>
                    <a:p>
                      <a:pPr algn="ctr"/>
                      <a:r>
                        <a:rPr lang="en-CA" sz="2700" b="1"/>
                        <a:t>Naive Bayes</a:t>
                      </a:r>
                    </a:p>
                    <a:p>
                      <a:pPr algn="ctr"/>
                      <a:r>
                        <a:rPr lang="en-CA" sz="2700" b="1"/>
                        <a:t>(NB)</a:t>
                      </a:r>
                    </a:p>
                  </a:txBody>
                  <a:tcPr marL="137160" marR="137160" marT="68580" marB="68580"/>
                </a:tc>
                <a:tc>
                  <a:txBody>
                    <a:bodyPr/>
                    <a:lstStyle/>
                    <a:p>
                      <a:pPr algn="ctr"/>
                      <a:r>
                        <a:rPr lang="en-US" sz="2700"/>
                        <a:t>Clean</a:t>
                      </a:r>
                      <a:endParaRPr lang="en-CA" sz="2700"/>
                    </a:p>
                  </a:txBody>
                  <a:tcPr marL="137160" marR="137160" marT="68580" marB="68580"/>
                </a:tc>
                <a:tc>
                  <a:txBody>
                    <a:bodyPr/>
                    <a:lstStyle/>
                    <a:p>
                      <a:pPr algn="ctr"/>
                      <a:r>
                        <a:rPr lang="en-US" sz="2700"/>
                        <a:t>327</a:t>
                      </a:r>
                      <a:endParaRPr lang="en-CA" sz="2700"/>
                    </a:p>
                  </a:txBody>
                  <a:tcPr marL="137160" marR="137160" marT="68580" marB="68580"/>
                </a:tc>
                <a:tc>
                  <a:txBody>
                    <a:bodyPr/>
                    <a:lstStyle/>
                    <a:p>
                      <a:pPr algn="ctr"/>
                      <a:r>
                        <a:rPr lang="en-US" sz="2700"/>
                        <a:t>3</a:t>
                      </a:r>
                      <a:endParaRPr lang="en-CA" sz="2700"/>
                    </a:p>
                  </a:txBody>
                  <a:tcPr marL="137160" marR="137160" marT="68580" marB="68580"/>
                </a:tc>
                <a:tc rowSpan="2">
                  <a:txBody>
                    <a:bodyPr/>
                    <a:lstStyle/>
                    <a:p>
                      <a:pPr algn="ctr"/>
                      <a:r>
                        <a:rPr lang="en-CA" sz="2700"/>
                        <a:t>96.58</a:t>
                      </a:r>
                    </a:p>
                  </a:txBody>
                  <a:tcPr marL="137160" marR="137160" marT="68580" marB="68580"/>
                </a:tc>
                <a:extLst>
                  <a:ext uri="{0D108BD9-81ED-4DB2-BD59-A6C34878D82A}">
                    <a16:rowId xmlns:a16="http://schemas.microsoft.com/office/drawing/2014/main" val="672934762"/>
                  </a:ext>
                </a:extLst>
              </a:tr>
              <a:tr h="556260">
                <a:tc vMerge="1">
                  <a:txBody>
                    <a:bodyPr/>
                    <a:lstStyle/>
                    <a:p>
                      <a:endParaRPr lang="en-CA"/>
                    </a:p>
                  </a:txBody>
                  <a:tcPr/>
                </a:tc>
                <a:tc>
                  <a:txBody>
                    <a:bodyPr/>
                    <a:lstStyle/>
                    <a:p>
                      <a:pPr algn="ctr"/>
                      <a:r>
                        <a:rPr lang="en-US" sz="2700"/>
                        <a:t>Generator</a:t>
                      </a:r>
                      <a:endParaRPr lang="en-CA" sz="2700"/>
                    </a:p>
                  </a:txBody>
                  <a:tcPr marL="137160" marR="137160" marT="68580" marB="68580"/>
                </a:tc>
                <a:tc>
                  <a:txBody>
                    <a:bodyPr/>
                    <a:lstStyle/>
                    <a:p>
                      <a:pPr algn="ctr"/>
                      <a:r>
                        <a:rPr lang="en-US" sz="2700"/>
                        <a:t>19</a:t>
                      </a:r>
                      <a:endParaRPr lang="en-CA" sz="2700"/>
                    </a:p>
                  </a:txBody>
                  <a:tcPr marL="137160" marR="137160" marT="68580" marB="68580"/>
                </a:tc>
                <a:tc>
                  <a:txBody>
                    <a:bodyPr/>
                    <a:lstStyle/>
                    <a:p>
                      <a:pPr algn="ctr"/>
                      <a:r>
                        <a:rPr lang="en-US" sz="2700"/>
                        <a:t>311</a:t>
                      </a:r>
                      <a:endParaRPr lang="en-CA" sz="2700"/>
                    </a:p>
                  </a:txBody>
                  <a:tcPr marL="137160" marR="137160" marT="68580" marB="68580"/>
                </a:tc>
                <a:tc vMerge="1">
                  <a:txBody>
                    <a:bodyPr/>
                    <a:lstStyle/>
                    <a:p>
                      <a:pPr algn="ctr"/>
                      <a:endParaRPr lang="en-CA"/>
                    </a:p>
                  </a:txBody>
                  <a:tcPr/>
                </a:tc>
                <a:extLst>
                  <a:ext uri="{0D108BD9-81ED-4DB2-BD59-A6C34878D82A}">
                    <a16:rowId xmlns:a16="http://schemas.microsoft.com/office/drawing/2014/main" val="2316561719"/>
                  </a:ext>
                </a:extLst>
              </a:tr>
              <a:tr h="556260">
                <a:tc rowSpan="2">
                  <a:txBody>
                    <a:bodyPr/>
                    <a:lstStyle/>
                    <a:p>
                      <a:pPr algn="ctr"/>
                      <a:r>
                        <a:rPr lang="en-CA" sz="2700" b="1"/>
                        <a:t>K-nearest neighbors (KNN)</a:t>
                      </a:r>
                    </a:p>
                  </a:txBody>
                  <a:tcPr marL="137160" marR="137160" marT="68580" marB="68580"/>
                </a:tc>
                <a:tc>
                  <a:txBody>
                    <a:bodyPr/>
                    <a:lstStyle/>
                    <a:p>
                      <a:pPr algn="ctr"/>
                      <a:r>
                        <a:rPr lang="en-US" sz="2700"/>
                        <a:t>Clean</a:t>
                      </a:r>
                      <a:endParaRPr lang="en-CA" sz="2700"/>
                    </a:p>
                  </a:txBody>
                  <a:tcPr marL="137160" marR="137160" marT="68580" marB="68580"/>
                </a:tc>
                <a:tc>
                  <a:txBody>
                    <a:bodyPr/>
                    <a:lstStyle/>
                    <a:p>
                      <a:pPr algn="ctr"/>
                      <a:r>
                        <a:rPr lang="en-US" sz="2700"/>
                        <a:t>319</a:t>
                      </a:r>
                      <a:endParaRPr lang="en-CA" sz="2700"/>
                    </a:p>
                  </a:txBody>
                  <a:tcPr marL="137160" marR="137160" marT="68580" marB="68580"/>
                </a:tc>
                <a:tc>
                  <a:txBody>
                    <a:bodyPr/>
                    <a:lstStyle/>
                    <a:p>
                      <a:pPr algn="ctr"/>
                      <a:r>
                        <a:rPr lang="en-US" sz="2700"/>
                        <a:t>11</a:t>
                      </a:r>
                      <a:endParaRPr lang="en-CA" sz="2700"/>
                    </a:p>
                  </a:txBody>
                  <a:tcPr marL="137160" marR="137160" marT="68580" marB="68580"/>
                </a:tc>
                <a:tc rowSpan="2">
                  <a:txBody>
                    <a:bodyPr/>
                    <a:lstStyle/>
                    <a:p>
                      <a:pPr algn="ctr"/>
                      <a:r>
                        <a:rPr lang="en-CA" sz="2700"/>
                        <a:t>97.9</a:t>
                      </a:r>
                    </a:p>
                  </a:txBody>
                  <a:tcPr marL="137160" marR="137160" marT="68580" marB="68580"/>
                </a:tc>
                <a:extLst>
                  <a:ext uri="{0D108BD9-81ED-4DB2-BD59-A6C34878D82A}">
                    <a16:rowId xmlns:a16="http://schemas.microsoft.com/office/drawing/2014/main" val="2532777571"/>
                  </a:ext>
                </a:extLst>
              </a:tr>
              <a:tr h="556260">
                <a:tc vMerge="1">
                  <a:txBody>
                    <a:bodyPr/>
                    <a:lstStyle/>
                    <a:p>
                      <a:endParaRPr lang="en-CA"/>
                    </a:p>
                  </a:txBody>
                  <a:tcPr/>
                </a:tc>
                <a:tc>
                  <a:txBody>
                    <a:bodyPr/>
                    <a:lstStyle/>
                    <a:p>
                      <a:pPr algn="ctr"/>
                      <a:r>
                        <a:rPr lang="en-US" sz="2700"/>
                        <a:t>Generator</a:t>
                      </a:r>
                      <a:endParaRPr lang="en-CA" sz="2700"/>
                    </a:p>
                  </a:txBody>
                  <a:tcPr marL="137160" marR="137160" marT="68580" marB="68580"/>
                </a:tc>
                <a:tc>
                  <a:txBody>
                    <a:bodyPr/>
                    <a:lstStyle/>
                    <a:p>
                      <a:pPr algn="ctr"/>
                      <a:r>
                        <a:rPr lang="en-US" sz="2700"/>
                        <a:t>3</a:t>
                      </a:r>
                      <a:endParaRPr lang="en-CA" sz="2700"/>
                    </a:p>
                  </a:txBody>
                  <a:tcPr marL="137160" marR="137160" marT="68580" marB="68580"/>
                </a:tc>
                <a:tc>
                  <a:txBody>
                    <a:bodyPr/>
                    <a:lstStyle/>
                    <a:p>
                      <a:pPr algn="ctr"/>
                      <a:r>
                        <a:rPr lang="en-US" sz="2700"/>
                        <a:t>327</a:t>
                      </a:r>
                      <a:endParaRPr lang="en-CA" sz="2700"/>
                    </a:p>
                  </a:txBody>
                  <a:tcPr marL="137160" marR="137160" marT="68580" marB="68580"/>
                </a:tc>
                <a:tc vMerge="1">
                  <a:txBody>
                    <a:bodyPr/>
                    <a:lstStyle/>
                    <a:p>
                      <a:pPr algn="ctr"/>
                      <a:endParaRPr lang="en-CA"/>
                    </a:p>
                  </a:txBody>
                  <a:tcPr/>
                </a:tc>
                <a:extLst>
                  <a:ext uri="{0D108BD9-81ED-4DB2-BD59-A6C34878D82A}">
                    <a16:rowId xmlns:a16="http://schemas.microsoft.com/office/drawing/2014/main" val="3081776364"/>
                  </a:ext>
                </a:extLst>
              </a:tr>
            </a:tbl>
          </a:graphicData>
        </a:graphic>
      </p:graphicFrame>
      <p:sp>
        <p:nvSpPr>
          <p:cNvPr id="19" name="TextBox 18">
            <a:extLst>
              <a:ext uri="{FF2B5EF4-FFF2-40B4-BE49-F238E27FC236}">
                <a16:creationId xmlns:a16="http://schemas.microsoft.com/office/drawing/2014/main" id="{30D44AEE-10F7-FA40-9C1F-35EAD9D8C71A}"/>
              </a:ext>
            </a:extLst>
          </p:cNvPr>
          <p:cNvSpPr txBox="1"/>
          <p:nvPr/>
        </p:nvSpPr>
        <p:spPr>
          <a:xfrm>
            <a:off x="762002" y="2383376"/>
            <a:ext cx="16024226" cy="646331"/>
          </a:xfrm>
          <a:prstGeom prst="rect">
            <a:avLst/>
          </a:prstGeom>
          <a:noFill/>
        </p:spPr>
        <p:txBody>
          <a:bodyPr wrap="square" rtlCol="0">
            <a:spAutoFit/>
          </a:bodyPr>
          <a:lstStyle/>
          <a:p>
            <a:r>
              <a:rPr lang="en-US" sz="3600"/>
              <a:t>10-fold cross-validation on </a:t>
            </a:r>
            <a:r>
              <a:rPr lang="en-US" sz="3600" b="1"/>
              <a:t>330</a:t>
            </a:r>
            <a:r>
              <a:rPr lang="en-US" sz="3600"/>
              <a:t> clean pages and </a:t>
            </a:r>
            <a:r>
              <a:rPr lang="en-US" sz="3600" b="1"/>
              <a:t>330</a:t>
            </a:r>
            <a:r>
              <a:rPr lang="en-US" sz="3600"/>
              <a:t> BGS pages.</a:t>
            </a:r>
          </a:p>
        </p:txBody>
      </p:sp>
    </p:spTree>
    <p:extLst>
      <p:ext uri="{BB962C8B-B14F-4D97-AF65-F5344CB8AC3E}">
        <p14:creationId xmlns:p14="http://schemas.microsoft.com/office/powerpoint/2010/main" val="736296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5C54D-A0A6-4F49-B4D7-FA416FC10320}"/>
              </a:ext>
            </a:extLst>
          </p:cNvPr>
          <p:cNvSpPr>
            <a:spLocks noGrp="1"/>
          </p:cNvSpPr>
          <p:nvPr>
            <p:ph type="sldNum" sz="quarter" idx="12"/>
          </p:nvPr>
        </p:nvSpPr>
        <p:spPr>
          <a:xfrm>
            <a:off x="17461250" y="9685102"/>
            <a:ext cx="826751" cy="547688"/>
          </a:xfrm>
        </p:spPr>
        <p:txBody>
          <a:bodyPr/>
          <a:lstStyle/>
          <a:p>
            <a:pPr algn="l" defTabSz="685800">
              <a:defRPr/>
            </a:pPr>
            <a:fld id="{D57F1E4F-1CFF-5643-939E-217C01CDF565}" type="slidenum">
              <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rPr>
              <a:pPr algn="l" defTabSz="685800">
                <a:defRPr/>
              </a:pPr>
              <a:t>49</a:t>
            </a:fld>
            <a:endParaRPr lang="en-US" sz="1800" b="1">
              <a:solidFill>
                <a:prstClr val="black">
                  <a:lumMod val="75000"/>
                </a:prstClr>
              </a:solidFill>
              <a:effectLst>
                <a:outerShdw blurRad="50800" dist="38100" dir="2700000" algn="tl" rotWithShape="0">
                  <a:srgbClr val="000000">
                    <a:alpha val="43000"/>
                  </a:srgbClr>
                </a:outerShdw>
              </a:effectLst>
              <a:latin typeface="Century Gothic" panose="020B0502020202020204"/>
            </a:endParaRPr>
          </a:p>
        </p:txBody>
      </p:sp>
      <p:sp>
        <p:nvSpPr>
          <p:cNvPr id="7" name="Title 3">
            <a:extLst>
              <a:ext uri="{FF2B5EF4-FFF2-40B4-BE49-F238E27FC236}">
                <a16:creationId xmlns:a16="http://schemas.microsoft.com/office/drawing/2014/main" id="{42D74A91-3F64-E648-A19E-2A31216B2E89}"/>
              </a:ext>
            </a:extLst>
          </p:cNvPr>
          <p:cNvSpPr>
            <a:spLocks noGrp="1"/>
          </p:cNvSpPr>
          <p:nvPr>
            <p:ph type="title"/>
          </p:nvPr>
        </p:nvSpPr>
        <p:spPr>
          <a:xfrm>
            <a:off x="805070" y="914401"/>
            <a:ext cx="17482931" cy="1117601"/>
          </a:xfrm>
          <a:effectLst/>
        </p:spPr>
        <p:txBody>
          <a:bodyPr anchor="ctr">
            <a:normAutofit/>
          </a:bodyPr>
          <a:lstStyle/>
          <a:p>
            <a:r>
              <a:rPr lang="en-CA" sz="4200"/>
              <a:t>The “BITCOIN GENERATOR” scam detection and analysis</a:t>
            </a:r>
          </a:p>
        </p:txBody>
      </p:sp>
      <p:sp>
        <p:nvSpPr>
          <p:cNvPr id="9" name="TextBox 8">
            <a:extLst>
              <a:ext uri="{FF2B5EF4-FFF2-40B4-BE49-F238E27FC236}">
                <a16:creationId xmlns:a16="http://schemas.microsoft.com/office/drawing/2014/main" id="{91E0B224-4CDF-214B-B19C-F4AF04D0635C}"/>
              </a:ext>
            </a:extLst>
          </p:cNvPr>
          <p:cNvSpPr txBox="1"/>
          <p:nvPr/>
        </p:nvSpPr>
        <p:spPr>
          <a:xfrm flipH="1">
            <a:off x="901336" y="2511332"/>
            <a:ext cx="17184188" cy="1015663"/>
          </a:xfrm>
          <a:prstGeom prst="rect">
            <a:avLst/>
          </a:prstGeom>
          <a:noFill/>
        </p:spPr>
        <p:txBody>
          <a:bodyPr wrap="square" rtlCol="0">
            <a:spAutoFit/>
          </a:bodyPr>
          <a:lstStyle/>
          <a:p>
            <a:r>
              <a:rPr lang="en-CA" sz="3300"/>
              <a:t>Received </a:t>
            </a:r>
            <a:r>
              <a:rPr lang="en-CA" sz="3300" b="1"/>
              <a:t>2,908</a:t>
            </a:r>
            <a:r>
              <a:rPr lang="en-CA" sz="3300"/>
              <a:t> bitcoins (~</a:t>
            </a:r>
            <a:r>
              <a:rPr lang="en-CA" sz="3300" b="1"/>
              <a:t>9.3M</a:t>
            </a:r>
            <a:r>
              <a:rPr lang="en-CA" sz="3300"/>
              <a:t> USD) from November 2013 to December 2020.</a:t>
            </a:r>
          </a:p>
          <a:p>
            <a:pPr marL="428625" indent="-428625">
              <a:buFont typeface="Arial" panose="020B0604020202020204" pitchFamily="34" charset="0"/>
              <a:buChar char="•"/>
            </a:pPr>
            <a:endParaRPr lang="en-US" sz="2700"/>
          </a:p>
        </p:txBody>
      </p:sp>
      <p:pic>
        <p:nvPicPr>
          <p:cNvPr id="10" name="Picture 9">
            <a:extLst>
              <a:ext uri="{FF2B5EF4-FFF2-40B4-BE49-F238E27FC236}">
                <a16:creationId xmlns:a16="http://schemas.microsoft.com/office/drawing/2014/main" id="{91ECA303-7F1D-4B4C-9F85-4B428FF144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1780" y="3629828"/>
            <a:ext cx="7571822" cy="5565530"/>
          </a:xfrm>
          <a:prstGeom prst="rect">
            <a:avLst/>
          </a:prstGeom>
        </p:spPr>
      </p:pic>
      <p:pic>
        <p:nvPicPr>
          <p:cNvPr id="11" name="Picture 10">
            <a:extLst>
              <a:ext uri="{FF2B5EF4-FFF2-40B4-BE49-F238E27FC236}">
                <a16:creationId xmlns:a16="http://schemas.microsoft.com/office/drawing/2014/main" id="{79FA42F6-696A-8346-9F28-7523DDD9D1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68175" y="3589119"/>
            <a:ext cx="7571822" cy="5646948"/>
          </a:xfrm>
          <a:prstGeom prst="rect">
            <a:avLst/>
          </a:prstGeom>
        </p:spPr>
      </p:pic>
    </p:spTree>
    <p:extLst>
      <p:ext uri="{BB962C8B-B14F-4D97-AF65-F5344CB8AC3E}">
        <p14:creationId xmlns:p14="http://schemas.microsoft.com/office/powerpoint/2010/main" val="1919268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a:srcRect l="3996"/>
          <a:stretch/>
        </p:blipFill>
        <p:spPr>
          <a:xfrm>
            <a:off x="-152400" y="-1699925"/>
            <a:ext cx="18440399" cy="8201873"/>
          </a:xfrm>
          <a:prstGeom prst="rect">
            <a:avLst/>
          </a:prstGeom>
        </p:spPr>
      </p:pic>
      <p:sp>
        <p:nvSpPr>
          <p:cNvPr id="3" name="TextBox 3"/>
          <p:cNvSpPr txBox="1"/>
          <p:nvPr/>
        </p:nvSpPr>
        <p:spPr>
          <a:xfrm>
            <a:off x="1321691" y="7600097"/>
            <a:ext cx="15937609" cy="530860"/>
          </a:xfrm>
          <a:prstGeom prst="rect">
            <a:avLst/>
          </a:prstGeom>
        </p:spPr>
        <p:txBody>
          <a:bodyPr lIns="0" tIns="0" rIns="0" bIns="0" rtlCol="0" anchor="t">
            <a:spAutoFit/>
          </a:bodyPr>
          <a:lstStyle/>
          <a:p>
            <a:pPr algn="ctr">
              <a:lnSpc>
                <a:spcPts val="4160"/>
              </a:lnSpc>
            </a:pPr>
            <a:r>
              <a:rPr lang="en-US" sz="3200">
                <a:solidFill>
                  <a:srgbClr val="FFFFFF"/>
                </a:solidFill>
                <a:latin typeface="Roboto"/>
              </a:rPr>
              <a:t>Enabling learning, training, research, and outreach</a:t>
            </a:r>
          </a:p>
        </p:txBody>
      </p:sp>
      <p:sp>
        <p:nvSpPr>
          <p:cNvPr id="4" name="TextBox 4"/>
          <p:cNvSpPr txBox="1"/>
          <p:nvPr/>
        </p:nvSpPr>
        <p:spPr>
          <a:xfrm>
            <a:off x="2248625" y="6269854"/>
            <a:ext cx="14083740" cy="1377868"/>
          </a:xfrm>
          <a:prstGeom prst="rect">
            <a:avLst/>
          </a:prstGeom>
        </p:spPr>
        <p:txBody>
          <a:bodyPr lIns="0" tIns="0" rIns="0" bIns="0" rtlCol="0" anchor="t">
            <a:spAutoFit/>
          </a:bodyPr>
          <a:lstStyle/>
          <a:p>
            <a:pPr algn="ctr">
              <a:lnSpc>
                <a:spcPts val="11200"/>
              </a:lnSpc>
            </a:pPr>
            <a:r>
              <a:rPr lang="en-US" sz="8000">
                <a:solidFill>
                  <a:srgbClr val="FFFFFF"/>
                </a:solidFill>
                <a:latin typeface="Roboto Bold"/>
              </a:rPr>
              <a:t>The uOttawa-IBM Cyber Range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453707"/>
            <a:ext cx="7817435" cy="10346055"/>
          </a:xfrm>
          <a:prstGeom prst="rect">
            <a:avLst/>
          </a:prstGeom>
        </p:spPr>
      </p:pic>
      <p:grpSp>
        <p:nvGrpSpPr>
          <p:cNvPr id="3" name="Group 3"/>
          <p:cNvGrpSpPr/>
          <p:nvPr/>
        </p:nvGrpSpPr>
        <p:grpSpPr>
          <a:xfrm>
            <a:off x="8919994" y="1028700"/>
            <a:ext cx="8339306" cy="4598035"/>
            <a:chOff x="0" y="0"/>
            <a:chExt cx="11119075" cy="6130713"/>
          </a:xfrm>
        </p:grpSpPr>
        <p:sp>
          <p:nvSpPr>
            <p:cNvPr id="4" name="TextBox 4"/>
            <p:cNvSpPr txBox="1"/>
            <p:nvPr/>
          </p:nvSpPr>
          <p:spPr>
            <a:xfrm>
              <a:off x="0" y="-76200"/>
              <a:ext cx="11119075" cy="1295400"/>
            </a:xfrm>
            <a:prstGeom prst="rect">
              <a:avLst/>
            </a:prstGeom>
          </p:spPr>
          <p:txBody>
            <a:bodyPr lIns="0" tIns="0" rIns="0" bIns="0" rtlCol="0" anchor="t">
              <a:spAutoFit/>
            </a:bodyPr>
            <a:lstStyle/>
            <a:p>
              <a:pPr algn="r">
                <a:lnSpc>
                  <a:spcPts val="7800"/>
                </a:lnSpc>
              </a:pPr>
              <a:r>
                <a:rPr lang="en-US" sz="6000">
                  <a:solidFill>
                    <a:srgbClr val="101010"/>
                  </a:solidFill>
                  <a:latin typeface="Roboto Bold"/>
                </a:rPr>
                <a:t>About the Cyber Range</a:t>
              </a:r>
            </a:p>
          </p:txBody>
        </p:sp>
        <p:sp>
          <p:nvSpPr>
            <p:cNvPr id="5" name="TextBox 5"/>
            <p:cNvSpPr txBox="1"/>
            <p:nvPr/>
          </p:nvSpPr>
          <p:spPr>
            <a:xfrm>
              <a:off x="0" y="2355003"/>
              <a:ext cx="11119075" cy="3775710"/>
            </a:xfrm>
            <a:prstGeom prst="rect">
              <a:avLst/>
            </a:prstGeom>
          </p:spPr>
          <p:txBody>
            <a:bodyPr lIns="0" tIns="0" rIns="0" bIns="0" rtlCol="0" anchor="t">
              <a:spAutoFit/>
            </a:bodyPr>
            <a:lstStyle/>
            <a:p>
              <a:pPr algn="r">
                <a:lnSpc>
                  <a:spcPts val="3779"/>
                </a:lnSpc>
              </a:pPr>
              <a:r>
                <a:rPr lang="en-US" sz="2700">
                  <a:solidFill>
                    <a:srgbClr val="101010"/>
                  </a:solidFill>
                  <a:latin typeface="Roboto"/>
                </a:rPr>
                <a:t>Located in the Cyber Hub, the Cyber Range, created in partnership with IBM, will deliver security training, professional development, and partnering opportunities in both official languages to help grow Canada’s skilled cybersecurity and cybersafety workforce across government, academia and industry.</a:t>
              </a:r>
            </a:p>
          </p:txBody>
        </p:sp>
      </p:grpSp>
      <p:sp>
        <p:nvSpPr>
          <p:cNvPr id="6" name="TextBox 6"/>
          <p:cNvSpPr txBox="1"/>
          <p:nvPr/>
        </p:nvSpPr>
        <p:spPr>
          <a:xfrm>
            <a:off x="9073125" y="7916892"/>
            <a:ext cx="3841592" cy="422221"/>
          </a:xfrm>
          <a:prstGeom prst="rect">
            <a:avLst/>
          </a:prstGeom>
        </p:spPr>
        <p:txBody>
          <a:bodyPr lIns="0" tIns="0" rIns="0" bIns="0" rtlCol="0" anchor="t">
            <a:spAutoFit/>
          </a:bodyPr>
          <a:lstStyle/>
          <a:p>
            <a:pPr>
              <a:lnSpc>
                <a:spcPts val="3499"/>
              </a:lnSpc>
            </a:pPr>
            <a:r>
              <a:rPr lang="en-US" sz="2499">
                <a:solidFill>
                  <a:srgbClr val="101010"/>
                </a:solidFill>
                <a:latin typeface="Roboto Bold"/>
              </a:rPr>
              <a:t>Guy-Vincent Jourdan</a:t>
            </a:r>
          </a:p>
        </p:txBody>
      </p:sp>
      <p:sp>
        <p:nvSpPr>
          <p:cNvPr id="7" name="TextBox 7"/>
          <p:cNvSpPr txBox="1"/>
          <p:nvPr/>
        </p:nvSpPr>
        <p:spPr>
          <a:xfrm>
            <a:off x="9073125" y="8430047"/>
            <a:ext cx="4265404" cy="952500"/>
          </a:xfrm>
          <a:prstGeom prst="rect">
            <a:avLst/>
          </a:prstGeom>
        </p:spPr>
        <p:txBody>
          <a:bodyPr lIns="0" tIns="0" rIns="0" bIns="0" rtlCol="0" anchor="t">
            <a:spAutoFit/>
          </a:bodyPr>
          <a:lstStyle/>
          <a:p>
            <a:pPr>
              <a:lnSpc>
                <a:spcPts val="2529"/>
              </a:lnSpc>
            </a:pPr>
            <a:r>
              <a:rPr lang="en-US" sz="2107">
                <a:solidFill>
                  <a:srgbClr val="101010"/>
                </a:solidFill>
                <a:latin typeface="Arimo"/>
              </a:rPr>
              <a:t>Professor</a:t>
            </a:r>
          </a:p>
          <a:p>
            <a:pPr>
              <a:lnSpc>
                <a:spcPts val="2529"/>
              </a:lnSpc>
            </a:pPr>
            <a:r>
              <a:rPr lang="en-US" sz="2107">
                <a:solidFill>
                  <a:srgbClr val="101010"/>
                </a:solidFill>
                <a:latin typeface="Arimo"/>
              </a:rPr>
              <a:t>Faculty of Engineering</a:t>
            </a:r>
          </a:p>
          <a:p>
            <a:pPr>
              <a:lnSpc>
                <a:spcPts val="2529"/>
              </a:lnSpc>
            </a:pPr>
            <a:r>
              <a:rPr lang="en-US" sz="2107">
                <a:solidFill>
                  <a:srgbClr val="101010"/>
                </a:solidFill>
                <a:latin typeface="Roboto"/>
              </a:rPr>
              <a:t>University of </a:t>
            </a:r>
            <a:r>
              <a:rPr lang="en-US" sz="2107">
                <a:solidFill>
                  <a:srgbClr val="101010"/>
                </a:solidFill>
                <a:latin typeface="Arimo"/>
              </a:rPr>
              <a:t>Ottawa</a:t>
            </a:r>
          </a:p>
        </p:txBody>
      </p:sp>
      <p:sp>
        <p:nvSpPr>
          <p:cNvPr id="8" name="TextBox 8"/>
          <p:cNvSpPr txBox="1"/>
          <p:nvPr/>
        </p:nvSpPr>
        <p:spPr>
          <a:xfrm>
            <a:off x="13422336" y="7916892"/>
            <a:ext cx="3640452" cy="422221"/>
          </a:xfrm>
          <a:prstGeom prst="rect">
            <a:avLst/>
          </a:prstGeom>
        </p:spPr>
        <p:txBody>
          <a:bodyPr lIns="0" tIns="0" rIns="0" bIns="0" rtlCol="0" anchor="t">
            <a:spAutoFit/>
          </a:bodyPr>
          <a:lstStyle/>
          <a:p>
            <a:pPr>
              <a:lnSpc>
                <a:spcPts val="3499"/>
              </a:lnSpc>
            </a:pPr>
            <a:r>
              <a:rPr lang="en-US" sz="2499">
                <a:solidFill>
                  <a:srgbClr val="101010"/>
                </a:solidFill>
                <a:latin typeface="Roboto Bold"/>
              </a:rPr>
              <a:t>Vio Onut</a:t>
            </a:r>
          </a:p>
        </p:txBody>
      </p:sp>
      <p:sp>
        <p:nvSpPr>
          <p:cNvPr id="9" name="TextBox 9"/>
          <p:cNvSpPr txBox="1"/>
          <p:nvPr/>
        </p:nvSpPr>
        <p:spPr>
          <a:xfrm>
            <a:off x="13422336" y="8430047"/>
            <a:ext cx="3781425" cy="952419"/>
          </a:xfrm>
          <a:prstGeom prst="rect">
            <a:avLst/>
          </a:prstGeom>
        </p:spPr>
        <p:txBody>
          <a:bodyPr lIns="0" tIns="0" rIns="0" bIns="0" rtlCol="0" anchor="t">
            <a:spAutoFit/>
          </a:bodyPr>
          <a:lstStyle/>
          <a:p>
            <a:pPr>
              <a:lnSpc>
                <a:spcPts val="2529"/>
              </a:lnSpc>
            </a:pPr>
            <a:r>
              <a:rPr lang="en-US" sz="2107">
                <a:solidFill>
                  <a:srgbClr val="101010"/>
                </a:solidFill>
                <a:latin typeface="Roboto"/>
              </a:rPr>
              <a:t>Principal R&amp;D Strategist</a:t>
            </a:r>
          </a:p>
          <a:p>
            <a:pPr>
              <a:lnSpc>
                <a:spcPts val="2529"/>
              </a:lnSpc>
            </a:pPr>
            <a:r>
              <a:rPr lang="en-US" sz="2107">
                <a:solidFill>
                  <a:srgbClr val="101010"/>
                </a:solidFill>
                <a:latin typeface="Roboto"/>
              </a:rPr>
              <a:t>Centre for Advanced Studies IBM</a:t>
            </a:r>
          </a:p>
        </p:txBody>
      </p:sp>
      <p:sp>
        <p:nvSpPr>
          <p:cNvPr id="10" name="TextBox 10"/>
          <p:cNvSpPr txBox="1"/>
          <p:nvPr/>
        </p:nvSpPr>
        <p:spPr>
          <a:xfrm>
            <a:off x="9054075" y="7004050"/>
            <a:ext cx="7238855" cy="653943"/>
          </a:xfrm>
          <a:prstGeom prst="rect">
            <a:avLst/>
          </a:prstGeom>
        </p:spPr>
        <p:txBody>
          <a:bodyPr lIns="0" tIns="0" rIns="0" bIns="0" rtlCol="0" anchor="t">
            <a:spAutoFit/>
          </a:bodyPr>
          <a:lstStyle/>
          <a:p>
            <a:pPr algn="just">
              <a:lnSpc>
                <a:spcPts val="5424"/>
              </a:lnSpc>
              <a:spcBef>
                <a:spcPct val="0"/>
              </a:spcBef>
            </a:pPr>
            <a:r>
              <a:rPr lang="en-US" sz="3499">
                <a:solidFill>
                  <a:srgbClr val="101010"/>
                </a:solidFill>
                <a:latin typeface="Roboto Bold"/>
              </a:rPr>
              <a:t>Our Cyber Range directors</a:t>
            </a:r>
          </a:p>
        </p:txBody>
      </p:sp>
      <p:sp>
        <p:nvSpPr>
          <p:cNvPr id="11" name="AutoShape 11"/>
          <p:cNvSpPr/>
          <p:nvPr/>
        </p:nvSpPr>
        <p:spPr>
          <a:xfrm>
            <a:off x="7817435" y="6423025"/>
            <a:ext cx="10470565" cy="0"/>
          </a:xfrm>
          <a:prstGeom prst="line">
            <a:avLst/>
          </a:prstGeom>
          <a:ln w="19050" cap="rnd">
            <a:solidFill>
              <a:srgbClr val="7F7E7E"/>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382EDF2-3F47-47FC-B63C-159F9FC47C4B}"/>
              </a:ext>
            </a:extLst>
          </p:cNvPr>
          <p:cNvSpPr txBox="1"/>
          <p:nvPr/>
        </p:nvSpPr>
        <p:spPr>
          <a:xfrm>
            <a:off x="155227" y="2701033"/>
            <a:ext cx="3202640" cy="7725320"/>
          </a:xfrm>
          <a:prstGeom prst="rect">
            <a:avLst/>
          </a:prstGeom>
          <a:noFill/>
        </p:spPr>
        <p:txBody>
          <a:bodyPr wrap="square" rtlCol="0">
            <a:spAutoFit/>
          </a:bodyPr>
          <a:lstStyle/>
          <a:p>
            <a:pPr defTabSz="1371932"/>
            <a:r>
              <a:rPr lang="en-US" sz="3600">
                <a:solidFill>
                  <a:srgbClr val="FFFFFF"/>
                </a:solidFill>
                <a:latin typeface="Arial" panose="020B0604020202020204"/>
                <a:ea typeface="IBM Plex Sans" charset="0"/>
                <a:cs typeface="IBM Plex Sans" charset="0"/>
              </a:rPr>
              <a:t>About IBM Security</a:t>
            </a:r>
          </a:p>
          <a:p>
            <a:pPr defTabSz="1371932"/>
            <a:endParaRPr lang="en-US" sz="3600">
              <a:solidFill>
                <a:srgbClr val="FFFFFF"/>
              </a:solidFill>
              <a:latin typeface="Arial" panose="020B0604020202020204"/>
              <a:ea typeface="IBM Plex Sans" charset="0"/>
              <a:cs typeface="IBM Plex Sans" charset="0"/>
            </a:endParaRPr>
          </a:p>
          <a:p>
            <a:pPr defTabSz="1371932"/>
            <a:r>
              <a:rPr lang="en-US" sz="3600">
                <a:solidFill>
                  <a:srgbClr val="FFFFFF"/>
                </a:solidFill>
                <a:latin typeface="Arial" panose="020B0604020202020204"/>
                <a:ea typeface="IBM Plex Sans" charset="0"/>
                <a:cs typeface="IBM Plex Sans" charset="0"/>
              </a:rPr>
              <a:t>Leveraging IBM extended Security &amp; Higher Education teams as needed  </a:t>
            </a:r>
          </a:p>
          <a:p>
            <a:pPr defTabSz="1371932"/>
            <a:endParaRPr lang="en-US" sz="3600">
              <a:solidFill>
                <a:srgbClr val="FFFFFF"/>
              </a:solidFill>
              <a:latin typeface="Arial" panose="020B0604020202020204"/>
              <a:ea typeface="IBM Plex Sans" charset="0"/>
              <a:cs typeface="IBM Plex Sans" charset="0"/>
            </a:endParaRPr>
          </a:p>
          <a:p>
            <a:pPr defTabSz="1371932"/>
            <a:r>
              <a:rPr lang="en-US" sz="3600">
                <a:solidFill>
                  <a:srgbClr val="FFFFFF"/>
                </a:solidFill>
                <a:latin typeface="Arial" panose="020B0604020202020204"/>
                <a:ea typeface="IBM Plex Sans" charset="0"/>
                <a:cs typeface="IBM Plex Sans" charset="0"/>
              </a:rPr>
              <a:t> </a:t>
            </a:r>
          </a:p>
          <a:p>
            <a:pPr defTabSz="1371932"/>
            <a:endParaRPr lang="en-US" sz="3600">
              <a:solidFill>
                <a:srgbClr val="FFFFFF"/>
              </a:solidFill>
              <a:latin typeface="Arial" panose="020B0604020202020204"/>
              <a:ea typeface="IBM Plex Sans" charset="0"/>
              <a:cs typeface="IBM Plex Sans" charset="0"/>
            </a:endParaRPr>
          </a:p>
          <a:p>
            <a:pPr defTabSz="1371932"/>
            <a:endParaRPr lang="en-CA" sz="2801" err="1">
              <a:solidFill>
                <a:srgbClr val="FFFFFF"/>
              </a:solidFill>
              <a:latin typeface="Arial" panose="020B0604020202020204"/>
              <a:ea typeface="IBM Plex Sans" charset="0"/>
              <a:cs typeface="IBM Plex Sans" charset="0"/>
            </a:endParaRPr>
          </a:p>
        </p:txBody>
      </p:sp>
      <p:pic>
        <p:nvPicPr>
          <p:cNvPr id="2" name="Picture 1">
            <a:extLst>
              <a:ext uri="{FF2B5EF4-FFF2-40B4-BE49-F238E27FC236}">
                <a16:creationId xmlns:a16="http://schemas.microsoft.com/office/drawing/2014/main" id="{C8AFD28B-9D8B-4EAA-BFF7-E5A6DF3B0953}"/>
              </a:ext>
            </a:extLst>
          </p:cNvPr>
          <p:cNvPicPr>
            <a:picLocks noChangeAspect="1"/>
          </p:cNvPicPr>
          <p:nvPr/>
        </p:nvPicPr>
        <p:blipFill>
          <a:blip r:embed="rId3"/>
          <a:stretch>
            <a:fillRect/>
          </a:stretch>
        </p:blipFill>
        <p:spPr>
          <a:xfrm>
            <a:off x="7703877" y="559349"/>
            <a:ext cx="9603048" cy="7203083"/>
          </a:xfrm>
          <a:prstGeom prst="rect">
            <a:avLst/>
          </a:prstGeom>
        </p:spPr>
      </p:pic>
      <p:sp>
        <p:nvSpPr>
          <p:cNvPr id="9" name="Text Placeholder 4">
            <a:extLst>
              <a:ext uri="{FF2B5EF4-FFF2-40B4-BE49-F238E27FC236}">
                <a16:creationId xmlns:a16="http://schemas.microsoft.com/office/drawing/2014/main" id="{3D5F032A-F13B-4BA5-AF47-F3E84B7C4FDC}"/>
              </a:ext>
            </a:extLst>
          </p:cNvPr>
          <p:cNvSpPr txBox="1">
            <a:spLocks/>
          </p:cNvSpPr>
          <p:nvPr/>
        </p:nvSpPr>
        <p:spPr>
          <a:xfrm>
            <a:off x="3762116" y="241870"/>
            <a:ext cx="7323972" cy="8616998"/>
          </a:xfrm>
          <a:prstGeom prst="rect">
            <a:avLst/>
          </a:prstGeom>
        </p:spPr>
        <p:txBody>
          <a:bodyPr lIns="137160" tIns="68580" rIns="137160" bIns="68580" anchor="t"/>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828755">
              <a:spcBef>
                <a:spcPts val="2201"/>
              </a:spcBef>
            </a:pPr>
            <a:r>
              <a:rPr lang="en-US" sz="1950" b="1" kern="0">
                <a:solidFill>
                  <a:srgbClr val="000000"/>
                </a:solidFill>
                <a:latin typeface="IBM Plex Sans"/>
                <a:cs typeface="Arial"/>
              </a:rPr>
              <a:t>Security Operations</a:t>
            </a:r>
          </a:p>
          <a:p>
            <a:pPr marL="341948" indent="-341948" defTabSz="1828755">
              <a:spcBef>
                <a:spcPts val="1200"/>
              </a:spcBef>
              <a:buFont typeface="Arial" panose="020B0604020202020204" pitchFamily="34" charset="0"/>
              <a:buChar char="•"/>
            </a:pPr>
            <a:r>
              <a:rPr lang="en-US" sz="1950" kern="0">
                <a:solidFill>
                  <a:srgbClr val="000000"/>
                </a:solidFill>
                <a:latin typeface="IBM Plex Sans"/>
                <a:cs typeface="Arial"/>
              </a:rPr>
              <a:t>12 Global and Regional SOCs (Managing Clients </a:t>
            </a:r>
            <a:r>
              <a:rPr lang="en-US" sz="1950" kern="0">
                <a:solidFill>
                  <a:srgbClr val="000000"/>
                </a:solidFill>
                <a:latin typeface="IBM Plex Sans"/>
                <a:cs typeface="Arial"/>
                <a:sym typeface="Wingdings" panose="05000000000000000000" pitchFamily="2" charset="2"/>
              </a:rPr>
              <a:t>SOC operations) monitoring 4.7 trillion events per month from 20,000-plus devices</a:t>
            </a:r>
            <a:endParaRPr lang="en-US" sz="1950" kern="0">
              <a:solidFill>
                <a:srgbClr val="000000"/>
              </a:solidFill>
              <a:latin typeface="IBM Plex Sans"/>
              <a:cs typeface="Arial"/>
            </a:endParaRPr>
          </a:p>
          <a:p>
            <a:pPr marL="341948" indent="-341948" defTabSz="1828755">
              <a:spcBef>
                <a:spcPts val="1200"/>
              </a:spcBef>
              <a:buFont typeface="Arial" panose="020B0604020202020204" pitchFamily="34" charset="0"/>
              <a:buChar char="•"/>
            </a:pPr>
            <a:r>
              <a:rPr lang="en-US" sz="1950" kern="0">
                <a:solidFill>
                  <a:srgbClr val="000000"/>
                </a:solidFill>
                <a:latin typeface="IBM Plex Sans"/>
                <a:cs typeface="Arial"/>
              </a:rPr>
              <a:t>Entrusted by Clients for tactical Security Incident Response</a:t>
            </a:r>
          </a:p>
          <a:p>
            <a:pPr marL="341948" indent="-341948" defTabSz="1828755">
              <a:spcBef>
                <a:spcPts val="1200"/>
              </a:spcBef>
              <a:buFont typeface="Arial" panose="020B0604020202020204" pitchFamily="34" charset="0"/>
              <a:buChar char="•"/>
            </a:pPr>
            <a:r>
              <a:rPr lang="en-US" sz="1950" kern="0">
                <a:solidFill>
                  <a:srgbClr val="000000"/>
                </a:solidFill>
                <a:latin typeface="IBM Plex Sans"/>
                <a:cs typeface="Arial"/>
              </a:rPr>
              <a:t>50 years in security business </a:t>
            </a:r>
            <a:endParaRPr lang="en-CA" sz="2000" b="1" kern="0">
              <a:solidFill>
                <a:srgbClr val="000000"/>
              </a:solidFill>
            </a:endParaRPr>
          </a:p>
        </p:txBody>
      </p:sp>
      <p:sp>
        <p:nvSpPr>
          <p:cNvPr id="10" name="Text Placeholder 4">
            <a:extLst>
              <a:ext uri="{FF2B5EF4-FFF2-40B4-BE49-F238E27FC236}">
                <a16:creationId xmlns:a16="http://schemas.microsoft.com/office/drawing/2014/main" id="{BC24D25D-02FF-4045-B430-1DC6520E1C80}"/>
              </a:ext>
            </a:extLst>
          </p:cNvPr>
          <p:cNvSpPr txBox="1">
            <a:spLocks/>
          </p:cNvSpPr>
          <p:nvPr/>
        </p:nvSpPr>
        <p:spPr>
          <a:xfrm>
            <a:off x="11140494" y="7766308"/>
            <a:ext cx="6719364" cy="8616998"/>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828755">
              <a:spcBef>
                <a:spcPts val="2201"/>
              </a:spcBef>
            </a:pPr>
            <a:r>
              <a:rPr lang="en-CA" sz="2000" b="1" kern="0">
                <a:solidFill>
                  <a:srgbClr val="000000"/>
                </a:solidFill>
              </a:rPr>
              <a:t>Research</a:t>
            </a:r>
          </a:p>
          <a:p>
            <a:pPr marL="342891" indent="-342891" defTabSz="1371897">
              <a:spcBef>
                <a:spcPts val="1200"/>
              </a:spcBef>
              <a:buFont typeface="Arial" panose="020B0604020202020204" pitchFamily="34" charset="0"/>
              <a:buChar char="•"/>
            </a:pPr>
            <a:r>
              <a:rPr lang="en-US" sz="2000" kern="0">
                <a:solidFill>
                  <a:srgbClr val="000000"/>
                </a:solidFill>
              </a:rPr>
              <a:t>Threat Prevention, Detection &amp; Investigation</a:t>
            </a:r>
          </a:p>
          <a:p>
            <a:pPr marL="342891" indent="-342891" defTabSz="1371897">
              <a:spcBef>
                <a:spcPts val="1200"/>
              </a:spcBef>
              <a:buFont typeface="Arial" panose="020B0604020202020204" pitchFamily="34" charset="0"/>
              <a:buChar char="•"/>
            </a:pPr>
            <a:r>
              <a:rPr lang="en-US" sz="2000" kern="0">
                <a:solidFill>
                  <a:srgbClr val="000000"/>
                </a:solidFill>
              </a:rPr>
              <a:t>Threat Response and Recovery</a:t>
            </a:r>
          </a:p>
          <a:p>
            <a:pPr marL="342891" indent="-342891" defTabSz="1371897">
              <a:spcBef>
                <a:spcPts val="1200"/>
              </a:spcBef>
              <a:buFont typeface="Arial" panose="020B0604020202020204" pitchFamily="34" charset="0"/>
              <a:buChar char="•"/>
            </a:pPr>
            <a:r>
              <a:rPr lang="en-US" sz="2000" kern="0">
                <a:solidFill>
                  <a:srgbClr val="000000"/>
                </a:solidFill>
              </a:rPr>
              <a:t>Security Technology Management &amp; Monitoring</a:t>
            </a:r>
          </a:p>
        </p:txBody>
      </p:sp>
      <p:sp>
        <p:nvSpPr>
          <p:cNvPr id="11" name="Text Placeholder 4">
            <a:extLst>
              <a:ext uri="{FF2B5EF4-FFF2-40B4-BE49-F238E27FC236}">
                <a16:creationId xmlns:a16="http://schemas.microsoft.com/office/drawing/2014/main" id="{2A3384F0-B5FC-4DCF-88A4-9982C29D65C4}"/>
              </a:ext>
            </a:extLst>
          </p:cNvPr>
          <p:cNvSpPr txBox="1">
            <a:spLocks/>
          </p:cNvSpPr>
          <p:nvPr/>
        </p:nvSpPr>
        <p:spPr>
          <a:xfrm>
            <a:off x="3762118" y="7506027"/>
            <a:ext cx="6993467" cy="8194758"/>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828755">
              <a:spcBef>
                <a:spcPts val="2201"/>
              </a:spcBef>
            </a:pPr>
            <a:r>
              <a:rPr lang="en-CA" sz="2000" b="1" kern="0">
                <a:solidFill>
                  <a:srgbClr val="000000"/>
                </a:solidFill>
              </a:rPr>
              <a:t>Training</a:t>
            </a:r>
          </a:p>
          <a:p>
            <a:pPr marL="342891" indent="-342891" defTabSz="1828755">
              <a:spcBef>
                <a:spcPts val="1200"/>
              </a:spcBef>
              <a:buFont typeface="Arial" panose="020B0604020202020204" pitchFamily="34" charset="0"/>
              <a:buChar char="•"/>
            </a:pPr>
            <a:r>
              <a:rPr lang="en-CA" sz="2000" kern="0">
                <a:solidFill>
                  <a:srgbClr val="000000"/>
                </a:solidFill>
              </a:rPr>
              <a:t>Our Cyber Ranges train 10,500+ clients</a:t>
            </a:r>
          </a:p>
          <a:p>
            <a:pPr marL="342891" indent="-342891" defTabSz="1828755">
              <a:spcBef>
                <a:spcPts val="1200"/>
              </a:spcBef>
              <a:buFont typeface="Arial" panose="020B0604020202020204" pitchFamily="34" charset="0"/>
              <a:buChar char="•"/>
            </a:pPr>
            <a:r>
              <a:rPr lang="en-US" sz="2000" kern="0">
                <a:solidFill>
                  <a:srgbClr val="000000"/>
                </a:solidFill>
              </a:rPr>
              <a:t>industry's first cyber range for commercial, government, healthcare and academia</a:t>
            </a:r>
          </a:p>
          <a:p>
            <a:pPr marL="342891" indent="-342891" defTabSz="1828755">
              <a:spcBef>
                <a:spcPts val="1200"/>
              </a:spcBef>
              <a:buFont typeface="Arial" panose="020B0604020202020204" pitchFamily="34" charset="0"/>
              <a:buChar char="•"/>
            </a:pPr>
            <a:r>
              <a:rPr lang="en-US" sz="2000" kern="0">
                <a:solidFill>
                  <a:srgbClr val="000000"/>
                </a:solidFill>
              </a:rPr>
              <a:t>a first-of-its-kind training, simulation and security operations center on wheels</a:t>
            </a:r>
          </a:p>
        </p:txBody>
      </p:sp>
      <p:sp>
        <p:nvSpPr>
          <p:cNvPr id="12" name="Text Placeholder 4">
            <a:extLst>
              <a:ext uri="{FF2B5EF4-FFF2-40B4-BE49-F238E27FC236}">
                <a16:creationId xmlns:a16="http://schemas.microsoft.com/office/drawing/2014/main" id="{035F7666-8307-49E4-A502-5538A9B10E24}"/>
              </a:ext>
            </a:extLst>
          </p:cNvPr>
          <p:cNvSpPr txBox="1">
            <a:spLocks/>
          </p:cNvSpPr>
          <p:nvPr/>
        </p:nvSpPr>
        <p:spPr>
          <a:xfrm>
            <a:off x="11941930" y="260356"/>
            <a:ext cx="6595004" cy="8616998"/>
          </a:xfrm>
          <a:prstGeom prst="rect">
            <a:avLst/>
          </a:prstGeom>
        </p:spPr>
        <p:txBody>
          <a:bodyPr lIns="137160" tIns="68580" rIns="137160" bIns="68580" anchor="t"/>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828755">
              <a:spcBef>
                <a:spcPts val="2201"/>
              </a:spcBef>
            </a:pPr>
            <a:endParaRPr lang="en-US" sz="2000" b="1" kern="0">
              <a:solidFill>
                <a:srgbClr val="000000"/>
              </a:solidFill>
              <a:cs typeface="Arial" panose="020B0604020202020204" pitchFamily="34" charset="0"/>
            </a:endParaRPr>
          </a:p>
          <a:p>
            <a:pPr defTabSz="1828755">
              <a:spcBef>
                <a:spcPts val="2201"/>
              </a:spcBef>
            </a:pPr>
            <a:endParaRPr lang="en-US" sz="2000" b="1" kern="0">
              <a:solidFill>
                <a:srgbClr val="000000"/>
              </a:solidFill>
              <a:cs typeface="Arial" panose="020B0604020202020204" pitchFamily="34" charset="0"/>
            </a:endParaRPr>
          </a:p>
          <a:p>
            <a:pPr defTabSz="1828755">
              <a:spcBef>
                <a:spcPts val="2201"/>
              </a:spcBef>
            </a:pPr>
            <a:endParaRPr lang="en-US" sz="2000" b="1" kern="0">
              <a:solidFill>
                <a:srgbClr val="000000"/>
              </a:solidFill>
              <a:cs typeface="Arial" panose="020B0604020202020204" pitchFamily="34" charset="0"/>
            </a:endParaRPr>
          </a:p>
          <a:p>
            <a:pPr defTabSz="1828755">
              <a:spcBef>
                <a:spcPts val="2201"/>
              </a:spcBef>
            </a:pPr>
            <a:endParaRPr lang="en-US" sz="1950" b="1" kern="0">
              <a:solidFill>
                <a:srgbClr val="000000"/>
              </a:solidFill>
              <a:cs typeface="Arial" panose="020B0604020202020204" pitchFamily="34" charset="0"/>
            </a:endParaRPr>
          </a:p>
          <a:p>
            <a:pPr marL="341948" indent="-341948" defTabSz="1828755">
              <a:spcBef>
                <a:spcPts val="1200"/>
              </a:spcBef>
              <a:buFont typeface="Arial" panose="020B0604020202020204" pitchFamily="34" charset="0"/>
              <a:buChar char="•"/>
            </a:pPr>
            <a:endParaRPr lang="en-CA" sz="2000" b="1" kern="0">
              <a:solidFill>
                <a:srgbClr val="000000"/>
              </a:solidFill>
            </a:endParaRPr>
          </a:p>
        </p:txBody>
      </p:sp>
    </p:spTree>
    <p:extLst>
      <p:ext uri="{BB962C8B-B14F-4D97-AF65-F5344CB8AC3E}">
        <p14:creationId xmlns:p14="http://schemas.microsoft.com/office/powerpoint/2010/main" val="2491590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 name="2020-12-03_Cyber Security Hub - Design">
            <a:hlinkClick r:id="" action="ppaction://media"/>
            <a:extLst>
              <a:ext uri="{FF2B5EF4-FFF2-40B4-BE49-F238E27FC236}">
                <a16:creationId xmlns:a16="http://schemas.microsoft.com/office/drawing/2014/main" id="{108AB977-6BFE-4AB9-9F60-AC71336883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5910" y="965199"/>
            <a:ext cx="14856178" cy="8356600"/>
          </a:xfrm>
          <a:prstGeom prst="rect">
            <a:avLst/>
          </a:prstGeom>
        </p:spPr>
      </p:pic>
      <p:sp>
        <p:nvSpPr>
          <p:cNvPr id="6" name="TextBox 5">
            <a:extLst>
              <a:ext uri="{FF2B5EF4-FFF2-40B4-BE49-F238E27FC236}">
                <a16:creationId xmlns:a16="http://schemas.microsoft.com/office/drawing/2014/main" id="{3B61A7EA-29DC-4EC8-A42D-26E6EC1FC8FA}"/>
              </a:ext>
            </a:extLst>
          </p:cNvPr>
          <p:cNvSpPr txBox="1"/>
          <p:nvPr/>
        </p:nvSpPr>
        <p:spPr>
          <a:xfrm>
            <a:off x="4343400" y="9563100"/>
            <a:ext cx="9144000" cy="369332"/>
          </a:xfrm>
          <a:prstGeom prst="rect">
            <a:avLst/>
          </a:prstGeom>
          <a:noFill/>
        </p:spPr>
        <p:txBody>
          <a:bodyPr wrap="square">
            <a:spAutoFit/>
          </a:bodyPr>
          <a:lstStyle/>
          <a:p>
            <a:r>
              <a:rPr lang="en-CA"/>
              <a:t>https://youtu.be/WC6ABBhupYw</a:t>
            </a:r>
          </a:p>
        </p:txBody>
      </p:sp>
    </p:spTree>
    <p:extLst>
      <p:ext uri="{BB962C8B-B14F-4D97-AF65-F5344CB8AC3E}">
        <p14:creationId xmlns:p14="http://schemas.microsoft.com/office/powerpoint/2010/main" val="9367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4280664" y="128137"/>
            <a:ext cx="12220910" cy="10030725"/>
          </a:xfrm>
          <a:prstGeom prst="rect">
            <a:avLst/>
          </a:prstGeom>
        </p:spPr>
      </p:pic>
      <p:sp>
        <p:nvSpPr>
          <p:cNvPr id="3" name="TextBox 3"/>
          <p:cNvSpPr txBox="1"/>
          <p:nvPr/>
        </p:nvSpPr>
        <p:spPr>
          <a:xfrm>
            <a:off x="1645464" y="4303342"/>
            <a:ext cx="1084808" cy="1123950"/>
          </a:xfrm>
          <a:prstGeom prst="rect">
            <a:avLst/>
          </a:prstGeom>
        </p:spPr>
        <p:txBody>
          <a:bodyPr lIns="0" tIns="0" rIns="0" bIns="0" rtlCol="0" anchor="t">
            <a:spAutoFit/>
          </a:bodyPr>
          <a:lstStyle/>
          <a:p>
            <a:pPr algn="ctr">
              <a:lnSpc>
                <a:spcPts val="4440"/>
              </a:lnSpc>
            </a:pPr>
            <a:r>
              <a:rPr lang="en-US" sz="3700">
                <a:solidFill>
                  <a:srgbClr val="101010"/>
                </a:solidFill>
                <a:latin typeface="Roboto Bold"/>
              </a:rPr>
              <a:t>Floor</a:t>
            </a:r>
          </a:p>
          <a:p>
            <a:pPr algn="ctr">
              <a:lnSpc>
                <a:spcPts val="4440"/>
              </a:lnSpc>
            </a:pPr>
            <a:r>
              <a:rPr lang="en-US" sz="3700">
                <a:solidFill>
                  <a:srgbClr val="101010"/>
                </a:solidFill>
                <a:latin typeface="Roboto Bold"/>
              </a:rPr>
              <a:t>Plan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3779</Words>
  <Application>Microsoft Office PowerPoint</Application>
  <PresentationFormat>Custom</PresentationFormat>
  <Paragraphs>640</Paragraphs>
  <Slides>49</Slides>
  <Notes>46</Notes>
  <HiddenSlides>0</HiddenSlides>
  <MMClips>1</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Phishing attacks</vt:lpstr>
      <vt:lpstr>Phishing Attack Detection and Evolution (client side)</vt:lpstr>
      <vt:lpstr>Phishing Attack Detection and Evolution (client side)</vt:lpstr>
      <vt:lpstr>Phishing Attack Detection and Evolution (client side)</vt:lpstr>
      <vt:lpstr>Phishing Attack Detection and Evolution (client side)</vt:lpstr>
      <vt:lpstr>Phishing Attack Detection and Evolution (client side)</vt:lpstr>
      <vt:lpstr> 0-delay phishing attack detection using machine learning (server side)</vt:lpstr>
      <vt:lpstr>0-delay phishing attack detection using machine learning (server side)</vt:lpstr>
      <vt:lpstr>0-delay phishing attack detection using machine learning (server side)</vt:lpstr>
      <vt:lpstr>0-delay phishing attack detection using machine learning (server side)</vt:lpstr>
      <vt:lpstr>Phishing Kits Source Code Similarity Distribution</vt:lpstr>
      <vt:lpstr>Approach</vt:lpstr>
      <vt:lpstr>Lineage</vt:lpstr>
      <vt:lpstr>Phishing domain name detection using word semantics</vt:lpstr>
      <vt:lpstr>Phishing domain name detection using word semantics</vt:lpstr>
      <vt:lpstr>Phishing domain name detection using word semantics</vt:lpstr>
      <vt:lpstr>Backdoor Detection in Silo-Based FL Systems</vt:lpstr>
      <vt:lpstr>Feedback Loop of Industrial Digital Twins and Synthetic Data Generation</vt:lpstr>
      <vt:lpstr>Supporting Architecture for Real-World Deployment</vt:lpstr>
      <vt:lpstr>A Metaverse of Digital (Evil) Twins</vt:lpstr>
      <vt:lpstr>The “BITCOIN GENERATOR” scam detection and analysis</vt:lpstr>
      <vt:lpstr>The “BITCOIN GENERATOR” scam detection and analysis</vt:lpstr>
      <vt:lpstr>The “BITCOIN GENERATOR” scam detection and analysis</vt:lpstr>
      <vt:lpstr>The “BITCOIN GENERATOR” scam detection and analysis</vt:lpstr>
      <vt:lpstr>The “BITCOIN GENERATOR” scam detection and analysis</vt:lpstr>
      <vt:lpstr>The “BITCOIN GENERATOR” scam detection and analysis</vt:lpstr>
      <vt:lpstr>The “BITCOIN GENERATOR” scam detection and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Handout of Slides - Cyber Range Meet - June 3</dc:title>
  <dc:creator>Erika Lalonde</dc:creator>
  <cp:lastModifiedBy>Guy-Vincent Jourdan</cp:lastModifiedBy>
  <cp:revision>2</cp:revision>
  <dcterms:created xsi:type="dcterms:W3CDTF">2006-08-16T00:00:00Z</dcterms:created>
  <dcterms:modified xsi:type="dcterms:W3CDTF">2022-11-25T19:52:07Z</dcterms:modified>
  <dc:identifier>DAFBD_NYtqo</dc:identifier>
</cp:coreProperties>
</file>